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charts/chart1.xml" ContentType="application/vnd.openxmlformats-officedocument.drawingml.chart+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2.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charts/chart3.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1A2B2F"/>
                </a:solidFill>
                <a:latin typeface="Calibri"/>
              </a:defRPr>
            </a:pPr>
            <a:r>
              <a:rPr sz="1200" b="0" i="0" u="none" strike="noStrike">
                <a:solidFill>
                  <a:srgbClr val="1A2B2F"/>
                </a:solidFill>
                <a:latin typeface="Calibri"/>
              </a:rPr>
              <a:t>Hour budget - 80.5 hours total</a:t>
            </a:r>
          </a:p>
        </c:rich>
      </c:tx>
      <c:layout/>
      <c:overlay val="0"/>
    </c:title>
    <c:autoTitleDeleted val="0"/>
    <c:plotArea>
      <c:layout/>
      <c:barChart>
        <c:barDir val="bar"/>
        <c:grouping val="clustered"/>
        <c:varyColors val="0"/>
        <c:ser>
          <c:idx val="0"/>
          <c:order val="0"/>
          <c:tx>
            <c:strRef>
              <c:f>Sheet1!$B$1</c:f>
              <c:strCache>
                <c:ptCount val="1"/>
                <c:pt idx="0">
                  <c:v>Hours</c:v>
                </c:pt>
              </c:strCache>
            </c:strRef>
          </c:tx>
          <c:spPr>
            <a:solidFill>
              <a:srgbClr val="10323A"/>
            </a:solidFill>
            <a:effectLst/>
          </c:spPr>
          <c:invertIfNegative val="0"/>
          <c:dLbls>
            <c:numFmt formatCode="#,##0" sourceLinked="0"/>
            <c:txPr>
              <a:bodyPr/>
              <a:lstStyle/>
              <a:p>
                <a:pPr>
                  <a:defRPr b="0" i="0" strike="noStrike" sz="1000" u="none">
                    <a:solidFill>
                      <a:srgbClr val="1A2B2F"/>
                    </a:solidFill>
                    <a:latin typeface="Arial"/>
                  </a:defRPr>
                </a:pPr>
              </a:p>
            </c:txPr>
            <c:showLegendKey val="0"/>
            <c:showVal val="1"/>
            <c:showCatName val="0"/>
            <c:showSerName val="0"/>
            <c:showPercent val="0"/>
            <c:showBubbleSize val="0"/>
            <c:showLeaderLines val="0"/>
          </c:dLbls>
          <c:cat>
            <c:multiLvlStrRef>
              <c:f>Sheet1!$A$2:$A$7</c:f>
              <c:multiLvlStrCache>
                <c:ptCount val="6"/>
                <c:lvl>
                  <c:pt idx="0">
                    <c:v>Foundation (0A+0B)</c:v>
                  </c:pt>
                  <c:pt idx="1">
                    <c:v>7 US ISOs @ 3 hrs</c:v>
                  </c:pt>
                  <c:pt idx="2">
                    <c:v>5 gas hubs @ 2.5</c:v>
                  </c:pt>
                  <c:pt idx="3">
                    <c:v>Canada + LatAm</c:v>
                  </c:pt>
                  <c:pt idx="4">
                    <c:v>Environmental + consol.</c:v>
                  </c:pt>
                  <c:pt idx="5">
                    <c:v>Quant layer</c:v>
                  </c:pt>
                </c:lvl>
              </c:multiLvlStrCache>
            </c:multiLvlStrRef>
          </c:cat>
          <c:val>
            <c:numRef>
              <c:f>Sheet1!$B$2:$B$7</c:f>
              <c:numCache>
                <c:formatCode>General</c:formatCode>
                <c:ptCount val="6"/>
                <c:pt idx="0">
                  <c:v>8</c:v>
                </c:pt>
                <c:pt idx="1">
                  <c:v>21</c:v>
                </c:pt>
                <c:pt idx="2">
                  <c:v>12.5</c:v>
                </c:pt>
                <c:pt idx="3">
                  <c:v>15</c:v>
                </c:pt>
                <c:pt idx="4">
                  <c:v>9</c:v>
                </c:pt>
                <c:pt idx="5">
                  <c:v>15</c:v>
                </c:pt>
              </c:numCache>
            </c:numRef>
          </c:val>
        </c:ser>
        <c:dLbls>
          <c:numFmt formatCode="#,##0" sourceLinked="0"/>
          <c:txPr>
            <a:bodyPr/>
            <a:lstStyle/>
            <a:p>
              <a:pPr>
                <a:defRPr b="0" i="0" strike="noStrike" sz="1000" u="none">
                  <a:solidFill>
                    <a:srgbClr val="1A2B2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1A2B2F"/>
                </a:solidFill>
                <a:latin typeface="Arial"/>
              </a:defRPr>
            </a:pPr>
            <a:endParaRPr lang="en-US"/>
          </a:p>
        </c:txPr>
        <c:crossAx val="2094734552"/>
        <c:crosses val="autoZero"/>
        <c:auto val="1"/>
        <c:lblAlgn val="ctr"/>
        <c:noMultiLvlLbl val="1"/>
      </c:catAx>
      <c:valAx>
        <c:axId val="2094734552"/>
        <c:scaling>
          <c:orientation val="minMax"/>
        </c:scaling>
        <c:delete val="0"/>
        <c:axPos val="b"/>
        <c:majorGridlines>
          <c:spPr>
            <a:ln w="12700" cap="flat">
              <a:solidFill>
                <a:srgbClr val="DDE4E3"/>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6E8085"/>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GW</c:v>
                </c:pt>
              </c:strCache>
            </c:strRef>
          </c:tx>
          <c:spPr>
            <a:solidFill>
              <a:srgbClr val="10323A"/>
            </a:solidFill>
            <a:effectLst/>
          </c:spPr>
          <c:invertIfNegative val="0"/>
          <c:dLbls>
            <c:numFmt formatCode="#,##0" sourceLinked="0"/>
            <c:txPr>
              <a:bodyPr/>
              <a:lstStyle/>
              <a:p>
                <a:pPr>
                  <a:defRPr b="0" i="0" strike="noStrike" sz="1100" u="none">
                    <a:solidFill>
                      <a:srgbClr val="1A2B2F"/>
                    </a:solidFill>
                    <a:latin typeface="Arial"/>
                  </a:defRPr>
                </a:pPr>
              </a:p>
            </c:txPr>
            <c:showLegendKey val="0"/>
            <c:showVal val="1"/>
            <c:showCatName val="0"/>
            <c:showSerName val="0"/>
            <c:showPercent val="0"/>
            <c:showBubbleSize val="0"/>
            <c:showLeaderLines val="0"/>
          </c:dLbls>
          <c:dPt>
            <c:idx val="0"/>
            <c:invertIfNegative val="0"/>
            <c:bubble3D val="0"/>
            <c:spPr>
              <a:solidFill>
                <a:srgbClr val="10323A"/>
              </a:solidFill>
              <a:effectLst/>
            </c:spPr>
          </c:dPt>
          <c:dPt>
            <c:idx val="1"/>
            <c:invertIfNegative val="0"/>
            <c:bubble3D val="0"/>
            <c:spPr>
              <a:solidFill>
                <a:srgbClr val="10323A"/>
              </a:solidFill>
              <a:effectLst/>
            </c:spPr>
          </c:dPt>
          <c:dPt>
            <c:idx val="2"/>
            <c:invertIfNegative val="0"/>
            <c:bubble3D val="0"/>
            <c:spPr>
              <a:solidFill>
                <a:srgbClr val="4E9C8E"/>
              </a:solidFill>
              <a:effectLst/>
            </c:spPr>
          </c:dPt>
          <c:dPt>
            <c:idx val="3"/>
            <c:invertIfNegative val="0"/>
            <c:bubble3D val="0"/>
            <c:spPr>
              <a:solidFill>
                <a:srgbClr val="4E9C8E"/>
              </a:solidFill>
              <a:effectLst/>
            </c:spPr>
          </c:dPt>
          <c:cat>
            <c:multiLvlStrRef>
              <c:f>Sheet1!$A$2:$A$5</c:f>
              <c:multiLvlStrCache>
                <c:ptCount val="4"/>
                <c:lvl>
                  <c:pt idx="0">
                    <c:v>ERCOT large-load
queue, Q1 2026 alone</c:v>
                  </c:pt>
                  <c:pt idx="1">
                    <c:v>ERCOT queue,
end-2025</c:v>
                  </c:pt>
                  <c:pt idx="2">
                    <c:v>PJM forecast new
large load by 2030</c:v>
                  </c:pt>
                  <c:pt idx="3">
                    <c:v>PJM forecast
by 2037</c:v>
                  </c:pt>
                </c:lvl>
              </c:multiLvlStrCache>
            </c:multiLvlStrRef>
          </c:cat>
          <c:val>
            <c:numRef>
              <c:f>Sheet1!$B$2:$B$5</c:f>
              <c:numCache>
                <c:formatCode>General</c:formatCode>
                <c:ptCount val="4"/>
                <c:pt idx="0">
                  <c:v>198</c:v>
                </c:pt>
                <c:pt idx="1">
                  <c:v>233</c:v>
                </c:pt>
                <c:pt idx="2">
                  <c:v>55</c:v>
                </c:pt>
                <c:pt idx="3">
                  <c:v>100</c:v>
                </c:pt>
              </c:numCache>
            </c:numRef>
          </c:val>
        </c:ser>
        <c:dLbls>
          <c:numFmt formatCode="#,##0" sourceLinked="0"/>
          <c:txPr>
            <a:bodyPr/>
            <a:lstStyle/>
            <a:p>
              <a:pPr>
                <a:defRPr b="0" i="0" strike="noStrike" sz="1100" u="none">
                  <a:solidFill>
                    <a:srgbClr val="1A2B2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50" b="0" i="0" u="none" strike="noStrike">
                <a:solidFill>
                  <a:srgbClr val="1A2B2F"/>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DDE4E3"/>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E8085"/>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100" b="0" i="0" u="none" strike="noStrike">
                <a:solidFill>
                  <a:srgbClr val="1A2B2F"/>
                </a:solidFill>
                <a:latin typeface="Calibri"/>
              </a:defRPr>
            </a:pPr>
            <a:r>
              <a:rPr sz="1100" b="0" i="0" u="none" strike="noStrike">
                <a:solidFill>
                  <a:srgbClr val="1A2B2F"/>
                </a:solidFill>
                <a:latin typeface="Calibri"/>
              </a:rPr>
              <a:t>RGGI clearing price</a:t>
            </a:r>
          </a:p>
        </c:rich>
      </c:tx>
      <c:layout/>
      <c:overlay val="0"/>
    </c:title>
    <c:autoTitleDeleted val="0"/>
    <c:plotArea>
      <c:layout/>
      <c:lineChart>
        <c:varyColors val="0"/>
        <c:ser>
          <c:idx val="0"/>
          <c:order val="0"/>
          <c:tx>
            <c:strRef>
              <c:f>Sheet1!$B$1</c:f>
              <c:strCache>
                <c:ptCount val="1"/>
                <c:pt idx="0">
                  <c:v>$/short ton</c:v>
                </c:pt>
              </c:strCache>
            </c:strRef>
          </c:tx>
          <c:spPr>
            <a:solidFill>
              <a:srgbClr val="C1553A"/>
            </a:solidFill>
            <a:ln w="38100" cap="flat">
              <a:solidFill>
                <a:srgbClr val="C1553A"/>
              </a:solidFill>
              <a:prstDash val="solid"/>
              <a:round/>
            </a:ln>
            <a:effectLst/>
          </c:spPr>
          <c:invertIfNegative val="0"/>
          <c:dLbls>
            <c:numFmt formatCode="0.00" sourceLinked="0"/>
            <c:txPr>
              <a:bodyPr/>
              <a:lstStyle/>
              <a:p>
                <a:pPr>
                  <a:defRPr b="0" i="0" strike="noStrike" sz="1100" u="none">
                    <a:solidFill>
                      <a:srgbClr val="1A2B2F"/>
                    </a:solidFill>
                    <a:latin typeface="Arial"/>
                  </a:defRPr>
                </a:pPr>
              </a:p>
            </c:txPr>
            <c:dLblPos val="t"/>
            <c:showLegendKey val="0"/>
            <c:showVal val="1"/>
            <c:showCatName val="0"/>
            <c:showSerName val="0"/>
            <c:showPercent val="0"/>
            <c:showBubbleSize val="0"/>
            <c:showLeaderLines val="0"/>
          </c:dLbls>
          <c:marker>
            <c:symbol val="circle"/>
            <c:size val="6"/>
            <c:spPr>
              <a:solidFill>
                <a:srgbClr val="C1553A"/>
              </a:solidFill>
              <a:ln w="9525" cap="flat">
                <a:solidFill>
                  <a:srgbClr val="C1553A"/>
                </a:solidFill>
                <a:prstDash val="solid"/>
                <a:round/>
              </a:ln>
              <a:effectLst/>
            </c:spPr>
          </c:marker>
          <c:cat>
            <c:multiLvlStrRef>
              <c:f>Sheet1!$A$2:$A$4</c:f>
              <c:multiLvlStrCache>
                <c:ptCount val="3"/>
                <c:lvl>
                  <c:pt idx="0">
                    <c:v>Auction 69
Sep 2025</c:v>
                  </c:pt>
                  <c:pt idx="1">
                    <c:v>Auction 71
Mar 2026</c:v>
                  </c:pt>
                  <c:pt idx="2">
                    <c:v>Auction 72
Jun 2026</c:v>
                  </c:pt>
                </c:lvl>
              </c:multiLvlStrCache>
            </c:multiLvlStrRef>
          </c:cat>
          <c:val>
            <c:numRef>
              <c:f>Sheet1!$B$2:$B$4</c:f>
              <c:numCache>
                <c:formatCode>General</c:formatCode>
                <c:ptCount val="3"/>
                <c:pt idx="0">
                  <c:v>22.25</c:v>
                </c:pt>
                <c:pt idx="1">
                  <c:v>24.99</c:v>
                </c:pt>
                <c:pt idx="2">
                  <c:v>35</c:v>
                </c:pt>
              </c:numCache>
            </c:numRef>
          </c:val>
          <c:smooth val="0"/>
        </c:ser>
        <c:dLbls>
          <c:numFmt formatCode="0.00" sourceLinked="0"/>
          <c:txPr>
            <a:bodyPr/>
            <a:lstStyle/>
            <a:p>
              <a:pPr>
                <a:defRPr b="0" i="0" strike="noStrike" sz="1100" u="none">
                  <a:solidFill>
                    <a:srgbClr val="1A2B2F"/>
                  </a:solidFill>
                  <a:latin typeface="Arial"/>
                </a:defRPr>
              </a:pPr>
            </a:p>
          </c:txPr>
          <c:dLblPos val="t"/>
          <c:showLegendKey val="0"/>
          <c:showVal val="1"/>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1A2B2F"/>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DDE4E3"/>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E8085"/>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Batch 0A of a seven-batch build. This deck and its gas twin (0B) are the only two that are not market-specific.
The framing throughout is comparative: the reader has completed the EU programme, so every section says what transfers and what does not. The single most dangerous carry-over is the calorific basis - Europe works LHV, North America works HHV - which is covered on slide 13 and is the reason the parameter workbook refuses to return an unlocked unit convention.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caveat on the source line is important and should be said out loud: queue volumes are applications. Historic attrition in generation queues has run well above half, and large-load queues include speculative and duplicate applications where a developer applies at several sites for one project. The 198 GW figure is not 198 GW of load that will connect.
But the direction is not in doubt, and the risk-relevant consequence is asymmetric: if even a fraction materialises on the current generation timeline, scarcity hours become more frequent in exactly the markets - ERCOT and PJM - where scarcity is either priced through ORDC or paid through a capacity auction already clearing at its cap.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forward-looking items. First, the RGGI Third Program Review tightens the regional cap from 2027 through 2037 and fixes the CCR at roughly 11.7 million allowances per tier - so the mechanism that failed to contain the 2026 price is being rebuilt, not abandoned. Second, the Washington-California-Quebec linkage signed on 25 June 2026 is expected to produce an operating linked market in 2027, which would create the second-largest compliance carbon market in the world.
The unit trap is not hypothetical. It is a 10.2% error that produces a completely plausible-looking number, which is the most dangerous kind. The programme's parameter workbook enforces it: the CAMPD query converts to tonnes and outputs both columns, and the verification harness refuses a dollar-per-tonne multiplication until the mass basis is tagged.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caveat on the source line is deliberate and should stay: this is a market-structure summary, not tax advice, and the begin-construction rules have detailed physical-work and five-percent safe harbours that decide individual projects.
The risk-relevant shape is the air pocket. Deadline-driven credit regimes reliably produce a rush of qualifying starts followed by a gap. Because these projects take two to four years to reach commercial operation, the gap shows up in capacity additions in 2028-2030 - which is exactly the window in which PJM's capacity auction is already clearing at its cap and short of requirement.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reason the two programmes can safely sit side by side. The failure mode is not that someone does the arithmetic wrong - it is that they do the arithmetic right, using a convention from the other continent, and get a number that looks entirely reasonable.
The 0.67% residual between 53.42 and 53.06 is not error to be reconciled away. The EU figure is a programme convention derived from IPCC 2006 defaults; EPA's is a US-specific factor reflecting the composition of pipeline-quality US gas. They should be close but not identical, and the fact that they agree to under 1% is the check that both are being applied on the basis they were meant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sabotage testing is the part worth explaining. The EU programme's most important defect was a verification harness that passed vacuously - LibreOffice was writing its output over its own input, so 'zero errors' was measured on a workbook that had never been evaluated. A guard you have never seen fail is a guard you cannot trust.
So the Americas harness ships with a negative test that deliberately breaks the workbook four ways - pasting the LHV factor over the EPA one, inserting the European correction into a US spark spread, renaming a registry column, and clearing a locked convention - and asserts each is caught. All four are, against a clean baseline.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the asymmetry. The things that transfer are the analytical habits - reconciling components to totals, refusing to estimate into a gap, treating dated policy switches as first-class objects, suppressing a formula where the sign convention breaks. The things that do not transfer are the numbers and the market design.
That is the right way round. It means the EU programme's value here is methodological rather than factual, and it is why the verification standard was ported first, before any content.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hour split is the first place this programme diverges from Europe. In the EU, gas sat comfortably on tab 3b of a country pack because an entry-exit system with virtual hubs is a national object. In North America gas is point-to-point pipeline capacity and the tradable object is the basis between two physical points, which belongs to no single power market - hence five separate gas packs.
Environmental markets get the same treatment. Europe has one carbon instrument. The Americas have RGGI, the California-Quebec link, Washington's CCA, no federal price, a REC/SREC compliance patchwork and IRA credits acting as a negative carbon price. That does not fit on a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layered structure tells you where to look when something changes. Statutory change enters at the top and takes years. FERC order and state PUC rulemaking is the middle layer, takes months, and is where most tradeable rule changes originate. ISO business practice manuals are operational and can move in weeks.
The FERC/CFTC split is worth dwelling on. A European risk manager is used to one perimeter covering both legs. Here a physical bilateral is FERC-jurisdictional and its financial hedge is CFTC-jurisdictional, with different reporting, different manipulation standards and different enforcement history. Firms have been pursued by both for the same trade.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comparison a European reader will reach for is bidding zones, and it is the wrong one. A bidding zone has one price by construction. A nodal market has thousands of prices, of which a handful trade. The set of things called 'the PJM price' is large and its members are not interchangeable - slide 6 covers that specifically.
The unorganised third of the country matters for a different reason: it is where a large share of new large-load siting is going, precisely because bilateral contracting with a vertically integrated utility can be faster than an interconnection queue.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real numbers, pulled from the NYISO public feed during the build, not illustrative. That matters because it is also the first Gate 0 connection test in the programme - NYISO is keyless, so it proves outbound network access before any key-gated source is attempted.
Note the sign convention on losses: Zone A shows negative marginal loss cost. Zone A is at Niagara, close to generation, so serving an extra MW there reduces system losses. Negative loss components are normal and are not an error.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exists because the error is so easy to make from a data feed. EIA publishes a single hourly series per balancing authority. A newcomer pulls 'PJM' from EIA, computes a volatility, and has computed the volatility of a load-weighted average that nobody can trade - which is materially lower than the volatility of Western Hub, and much lower than the volatility of a constrained node.
There is a second, related trap on the same feed: EIA balancing-authority footprints are not ISO market footprints. Use EIA for shape and cross-market comparability. Use ISO data for anything that settles.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European long-term transmission rights exist but are thin, mostly physical or physical-with-UIOSI, and allocated cross-border only. FTRs are a deep financial market with dedicated participants, secondary trading, and portfolio managers who do nothing else.
Underfunding deserves emphasis because it breaks the mental model. A European reader thinks of a hedge as a claim on a counterparty. An FTR is a claim on a revenue pool. When the pool is short, everyone is paid a fraction. Historic funding ratios below 100% have occurred in several ISOs and are published - always check the funding ratio history before sizing a 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consecutive auctions at the cap is the market telling you the reliability requirement cannot be met at any price the political system will tolerate. Clearing at the cap AND falling 6,831 MW short is a stronger statement still: even at the maximum permitted price, the MW did not show up.
The European analogue is imperfect. Several EU member states run capacity remuneration mechanisms, but they are narrower, state-aid-constrained and generally not the primary investment signal. Here the capacity revenue can be a third or more of a peaker's income, so a change in auction parameters repricies the entire asset class overnight.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instruction on the source line, which is a programme rule: price caps and scarcity parameters must be verified live and never carried from a previous build. The EU programme learned the equivalent lesson on UK Carbon Price Support, where a Batch 1 calculator would have been wrong from Cal-29 onward because the CPS abolition had not been picked up.
The arithmetic in the closing line is worth doing on the board: at $5,000/MWh a 1 MW unit earns $5,000 in an hour. At a $40/MWh spark spread in ordinary conditions it earns $40. That is 125 ordinary hours, not 300, if you compare gross revenue - the 300 figure compares against a typical net margin. Either way the point stands and it is the reason ERCOT hedging is dominated by options rather than swaps.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126"/>
        </a:solidFill>
      </p:bgPr>
    </p:bg>
    <p:spTree>
      <p:nvGrpSpPr>
        <p:cNvPr id="1" name=""/>
        <p:cNvGrpSpPr/>
        <p:nvPr/>
      </p:nvGrpSpPr>
      <p:grpSpPr>
        <a:xfrm>
          <a:off x="0" y="0"/>
          <a:ext cx="0" cy="0"/>
          <a:chOff x="0" y="0"/>
          <a:chExt cx="0" cy="0"/>
        </a:xfrm>
      </p:grpSpPr>
      <p:sp>
        <p:nvSpPr>
          <p:cNvPr id="2" name="Shape 0"/>
          <p:cNvSpPr/>
          <p:nvPr/>
        </p:nvSpPr>
        <p:spPr>
          <a:xfrm>
            <a:off x="822960" y="1051560"/>
            <a:ext cx="2834640" cy="384048"/>
          </a:xfrm>
          <a:prstGeom prst="roundRect">
            <a:avLst>
              <a:gd name="adj" fmla="val 19048"/>
            </a:avLst>
          </a:prstGeom>
          <a:solidFill>
            <a:srgbClr val="E9A13B"/>
          </a:solidFill>
          <a:ln/>
        </p:spPr>
      </p:sp>
      <p:sp>
        <p:nvSpPr>
          <p:cNvPr id="3" name="Text 1"/>
          <p:cNvSpPr/>
          <p:nvPr/>
        </p:nvSpPr>
        <p:spPr>
          <a:xfrm>
            <a:off x="822960" y="1051560"/>
            <a:ext cx="2834640" cy="384048"/>
          </a:xfrm>
          <a:prstGeom prst="rect">
            <a:avLst/>
          </a:prstGeom>
          <a:noFill/>
          <a:ln/>
        </p:spPr>
        <p:txBody>
          <a:bodyPr wrap="square" lIns="0" tIns="0" rIns="0" bIns="0" rtlCol="0" anchor="ctr"/>
          <a:lstStyle/>
          <a:p>
            <a:pPr algn="ctr" indent="0" marL="0">
              <a:buNone/>
            </a:pPr>
            <a:r>
              <a:rPr lang="en-US" sz="1050" b="1" dirty="0">
                <a:solidFill>
                  <a:srgbClr val="0A2126"/>
                </a:solidFill>
                <a:latin typeface="Calibri" pitchFamily="34" charset="0"/>
                <a:ea typeface="Calibri" pitchFamily="34" charset="-122"/>
                <a:cs typeface="Calibri" pitchFamily="34" charset="-120"/>
              </a:rPr>
              <a:t>BATCH 0A  ·  FOUNDATION</a:t>
            </a:r>
            <a:endParaRPr lang="en-US" sz="1050" dirty="0"/>
          </a:p>
        </p:txBody>
      </p:sp>
      <p:sp>
        <p:nvSpPr>
          <p:cNvPr id="4" name="Text 2"/>
          <p:cNvSpPr/>
          <p:nvPr/>
        </p:nvSpPr>
        <p:spPr>
          <a:xfrm>
            <a:off x="822960" y="1691640"/>
            <a:ext cx="10515600" cy="868680"/>
          </a:xfrm>
          <a:prstGeom prst="rect">
            <a:avLst/>
          </a:prstGeom>
          <a:noFill/>
          <a:ln/>
        </p:spPr>
        <p:txBody>
          <a:bodyPr wrap="square"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North American Power Markets</a:t>
            </a:r>
            <a:endParaRPr lang="en-US" sz="4000" dirty="0"/>
          </a:p>
        </p:txBody>
      </p:sp>
      <p:sp>
        <p:nvSpPr>
          <p:cNvPr id="5" name="Text 3"/>
          <p:cNvSpPr/>
          <p:nvPr/>
        </p:nvSpPr>
        <p:spPr>
          <a:xfrm>
            <a:off x="822960" y="2578608"/>
            <a:ext cx="10515600" cy="548640"/>
          </a:xfrm>
          <a:prstGeom prst="rect">
            <a:avLst/>
          </a:prstGeom>
          <a:noFill/>
          <a:ln/>
        </p:spPr>
        <p:txBody>
          <a:bodyPr wrap="square" rtlCol="0" anchor="ctr"/>
          <a:lstStyle/>
          <a:p>
            <a:pPr indent="0" marL="0">
              <a:buNone/>
            </a:pPr>
            <a:r>
              <a:rPr lang="en-US" sz="2100" i="1" dirty="0">
                <a:solidFill>
                  <a:srgbClr val="4E9C8E"/>
                </a:solidFill>
                <a:latin typeface="Cambria" pitchFamily="34" charset="0"/>
                <a:ea typeface="Cambria" pitchFamily="34" charset="-122"/>
                <a:cs typeface="Cambria" pitchFamily="34" charset="-120"/>
              </a:rPr>
              <a:t>Nodal pricing, resource adequacy and a fragmented carbon overlay</a:t>
            </a:r>
            <a:endParaRPr lang="en-US" sz="2100" dirty="0"/>
          </a:p>
        </p:txBody>
      </p:sp>
      <p:sp>
        <p:nvSpPr>
          <p:cNvPr id="6" name="Shape 4"/>
          <p:cNvSpPr/>
          <p:nvPr/>
        </p:nvSpPr>
        <p:spPr>
          <a:xfrm>
            <a:off x="868680" y="3429000"/>
            <a:ext cx="4754880" cy="18288"/>
          </a:xfrm>
          <a:prstGeom prst="rect">
            <a:avLst/>
          </a:prstGeom>
          <a:solidFill>
            <a:srgbClr val="E9A13B"/>
          </a:solidFill>
          <a:ln/>
        </p:spPr>
      </p:sp>
      <p:sp>
        <p:nvSpPr>
          <p:cNvPr id="7" name="Text 5"/>
          <p:cNvSpPr/>
          <p:nvPr/>
        </p:nvSpPr>
        <p:spPr>
          <a:xfrm>
            <a:off x="868680" y="3749040"/>
            <a:ext cx="6858000" cy="1554480"/>
          </a:xfrm>
          <a:prstGeom prst="rect">
            <a:avLst/>
          </a:prstGeom>
          <a:noFill/>
          <a:ln/>
        </p:spPr>
        <p:txBody>
          <a:bodyPr wrap="square" rtlCol="0" anchor="ctr"/>
          <a:lstStyle/>
          <a:p>
            <a:pPr indent="0" marL="0">
              <a:lnSpc>
                <a:spcPts val="1900"/>
              </a:lnSpc>
              <a:buNone/>
            </a:pPr>
            <a:r>
              <a:rPr lang="en-US" sz="1250" dirty="0">
                <a:solidFill>
                  <a:srgbClr val="C7D4D3"/>
                </a:solidFill>
                <a:latin typeface="Calibri" pitchFamily="34" charset="0"/>
                <a:ea typeface="Calibri" pitchFamily="34" charset="-122"/>
                <a:cs typeface="Calibri" pitchFamily="34" charset="-120"/>
              </a:rPr>
              <a:t>Fifteen slides covering the FERC / NERC / state regulatory stack, nodal LMP and its decomposition, congestion rights, capacity markets versus energy-only design, ERCOT scarcity pricing, the data-centre load shock, and the four separate carbon regimes.</a:t>
            </a:r>
            <a:endParaRPr lang="en-US" sz="1250" dirty="0"/>
          </a:p>
          <a:p>
            <a:pPr indent="0" marL="0">
              <a:lnSpc>
                <a:spcPts val="1900"/>
              </a:lnSpc>
              <a:buNone/>
            </a:pPr>
            <a:r>
              <a:rPr lang="en-US" sz="1250" dirty="0">
                <a:solidFill>
                  <a:srgbClr val="E9A13B"/>
                </a:solidFill>
                <a:latin typeface="Calibri" pitchFamily="34" charset="0"/>
                <a:ea typeface="Calibri" pitchFamily="34" charset="-122"/>
                <a:cs typeface="Calibri" pitchFamily="34" charset="-120"/>
              </a:rPr>
              <a:t>Written for a risk practitioner who already knows the European market. Positions verified to 30 July 2026 — four moved materially in the last twelve months.</a:t>
            </a:r>
            <a:endParaRPr lang="en-US" sz="1250" dirty="0"/>
          </a:p>
        </p:txBody>
      </p:sp>
      <p:sp>
        <p:nvSpPr>
          <p:cNvPr id="8" name="Text 6"/>
          <p:cNvSpPr/>
          <p:nvPr/>
        </p:nvSpPr>
        <p:spPr>
          <a:xfrm>
            <a:off x="8686800" y="3703320"/>
            <a:ext cx="2834640" cy="731520"/>
          </a:xfrm>
          <a:prstGeom prst="rect">
            <a:avLst/>
          </a:prstGeom>
          <a:noFill/>
          <a:ln/>
        </p:spPr>
        <p:txBody>
          <a:bodyPr wrap="square" lIns="0" tIns="0" rIns="0" bIns="0" rtlCol="0" anchor="ctr"/>
          <a:lstStyle/>
          <a:p>
            <a:pPr algn="l" indent="0" marL="0">
              <a:buNone/>
            </a:pPr>
            <a:r>
              <a:rPr lang="en-US" sz="3800" b="1" dirty="0">
                <a:solidFill>
                  <a:srgbClr val="4E9C8E"/>
                </a:solidFill>
                <a:latin typeface="Cambria" pitchFamily="34" charset="0"/>
                <a:ea typeface="Cambria" pitchFamily="34" charset="-122"/>
                <a:cs typeface="Cambria" pitchFamily="34" charset="-120"/>
              </a:rPr>
              <a:t>8 hrs</a:t>
            </a:r>
            <a:endParaRPr lang="en-US" sz="3800" dirty="0"/>
          </a:p>
        </p:txBody>
      </p:sp>
      <p:sp>
        <p:nvSpPr>
          <p:cNvPr id="9" name="Text 7"/>
          <p:cNvSpPr/>
          <p:nvPr/>
        </p:nvSpPr>
        <p:spPr>
          <a:xfrm>
            <a:off x="8686800" y="4416552"/>
            <a:ext cx="283464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Foundation study budget within the 80-hour Americas programme</a:t>
            </a:r>
            <a:endParaRPr lang="en-US" sz="1000" dirty="0"/>
          </a:p>
        </p:txBody>
      </p:sp>
      <p:sp>
        <p:nvSpPr>
          <p:cNvPr id="10" name="Text 8"/>
          <p:cNvSpPr/>
          <p:nvPr/>
        </p:nvSpPr>
        <p:spPr>
          <a:xfrm>
            <a:off x="822960" y="6035040"/>
            <a:ext cx="10515600" cy="320040"/>
          </a:xfrm>
          <a:prstGeom prst="rect">
            <a:avLst/>
          </a:prstGeom>
          <a:noFill/>
          <a:ln/>
        </p:spPr>
        <p:txBody>
          <a:bodyPr wrap="square" rtlCol="0" anchor="ctr"/>
          <a:lstStyle/>
          <a:p>
            <a:pPr indent="0" marL="0">
              <a:buNone/>
            </a:pPr>
            <a:r>
              <a:rPr lang="en-US" sz="1000" dirty="0">
                <a:solidFill>
                  <a:srgbClr val="6E8085"/>
                </a:solidFill>
                <a:latin typeface="Calibri" pitchFamily="34" charset="0"/>
                <a:ea typeface="Calibri" pitchFamily="34" charset="-122"/>
                <a:cs typeface="Calibri" pitchFamily="34" charset="-120"/>
              </a:rPr>
              <a:t>Self-study programme  ·  6 weeks  ·  80 hours  ·  17 market packs  ·  Prepared 30 July 2026</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09</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The load shock</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After twenty years of flat demand, the fastest load growth since the 1970s - and it arrived faster than the queue can process it</a:t>
            </a:r>
            <a:endParaRPr lang="en-US" sz="1250" dirty="0"/>
          </a:p>
        </p:txBody>
      </p:sp>
      <p:graphicFrame>
        <p:nvGraphicFramePr>
          <p:cNvPr id="6" name="Chart 0" descr=""/>
          <p:cNvGraphicFramePr/>
          <p:nvPr/>
        </p:nvGraphicFramePr>
        <p:xfrm>
          <a:off x="548640" y="1508760"/>
          <a:ext cx="6035040" cy="3200400"/>
        </p:xfrm>
        <a:graphic xmlns:a="http://schemas.openxmlformats.org/drawingml/2006/main">
          <a:graphicData uri="http://schemas.openxmlformats.org/drawingml/2006/chart">
            <c:chart xmlns:c="http://schemas.openxmlformats.org/drawingml/2006/chart" r:id="rId1"/>
          </a:graphicData>
        </a:graphic>
      </p:graphicFrame>
      <p:sp>
        <p:nvSpPr>
          <p:cNvPr id="7" name="Text 4"/>
          <p:cNvSpPr/>
          <p:nvPr/>
        </p:nvSpPr>
        <p:spPr>
          <a:xfrm>
            <a:off x="548640" y="4846320"/>
            <a:ext cx="2926080" cy="731520"/>
          </a:xfrm>
          <a:prstGeom prst="rect">
            <a:avLst/>
          </a:prstGeom>
          <a:noFill/>
          <a:ln/>
        </p:spPr>
        <p:txBody>
          <a:bodyPr wrap="square" lIns="0" tIns="0" rIns="0" bIns="0" rtlCol="0" anchor="ctr"/>
          <a:lstStyle/>
          <a:p>
            <a:pPr algn="l" indent="0" marL="0">
              <a:buNone/>
            </a:pPr>
            <a:r>
              <a:rPr lang="en-US" sz="3800" b="1" dirty="0">
                <a:solidFill>
                  <a:srgbClr val="C1553A"/>
                </a:solidFill>
                <a:latin typeface="Cambria" pitchFamily="34" charset="0"/>
                <a:ea typeface="Cambria" pitchFamily="34" charset="-122"/>
                <a:cs typeface="Cambria" pitchFamily="34" charset="-120"/>
              </a:rPr>
              <a:t>2,600 GW</a:t>
            </a:r>
            <a:endParaRPr lang="en-US" sz="3800" dirty="0"/>
          </a:p>
        </p:txBody>
      </p:sp>
      <p:sp>
        <p:nvSpPr>
          <p:cNvPr id="8" name="Text 5"/>
          <p:cNvSpPr/>
          <p:nvPr/>
        </p:nvSpPr>
        <p:spPr>
          <a:xfrm>
            <a:off x="548640" y="5559552"/>
            <a:ext cx="292608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of generation and storage sitting in US interconnection queues in early 2026</a:t>
            </a:r>
            <a:endParaRPr lang="en-US" sz="1000" dirty="0"/>
          </a:p>
        </p:txBody>
      </p:sp>
      <p:sp>
        <p:nvSpPr>
          <p:cNvPr id="9" name="Text 6"/>
          <p:cNvSpPr/>
          <p:nvPr/>
        </p:nvSpPr>
        <p:spPr>
          <a:xfrm>
            <a:off x="3611880" y="4846320"/>
            <a:ext cx="2926080" cy="731520"/>
          </a:xfrm>
          <a:prstGeom prst="rect">
            <a:avLst/>
          </a:prstGeom>
          <a:noFill/>
          <a:ln/>
        </p:spPr>
        <p:txBody>
          <a:bodyPr wrap="square" lIns="0" tIns="0" rIns="0" bIns="0" rtlCol="0" anchor="ctr"/>
          <a:lstStyle/>
          <a:p>
            <a:pPr algn="l" indent="0" marL="0">
              <a:buNone/>
            </a:pPr>
            <a:r>
              <a:rPr lang="en-US" sz="3800" b="1" dirty="0">
                <a:solidFill>
                  <a:srgbClr val="10323A"/>
                </a:solidFill>
                <a:latin typeface="Cambria" pitchFamily="34" charset="0"/>
                <a:ea typeface="Cambria" pitchFamily="34" charset="-122"/>
                <a:cs typeface="Cambria" pitchFamily="34" charset="-120"/>
              </a:rPr>
              <a:t>&gt;70%</a:t>
            </a:r>
            <a:endParaRPr lang="en-US" sz="3800" dirty="0"/>
          </a:p>
        </p:txBody>
      </p:sp>
      <p:sp>
        <p:nvSpPr>
          <p:cNvPr id="10" name="Text 7"/>
          <p:cNvSpPr/>
          <p:nvPr/>
        </p:nvSpPr>
        <p:spPr>
          <a:xfrm>
            <a:off x="3611880" y="5559552"/>
            <a:ext cx="292608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of ERCOT's large-load queue is data centres</a:t>
            </a:r>
            <a:endParaRPr lang="en-US" sz="1000" dirty="0"/>
          </a:p>
        </p:txBody>
      </p:sp>
      <p:sp>
        <p:nvSpPr>
          <p:cNvPr id="11" name="Shape 8"/>
          <p:cNvSpPr/>
          <p:nvPr/>
        </p:nvSpPr>
        <p:spPr>
          <a:xfrm>
            <a:off x="6858000" y="1508760"/>
            <a:ext cx="4800600" cy="1965960"/>
          </a:xfrm>
          <a:prstGeom prst="roundRect">
            <a:avLst>
              <a:gd name="adj" fmla="val 2791"/>
            </a:avLst>
          </a:prstGeom>
          <a:solidFill>
            <a:srgbClr val="EDF1F0"/>
          </a:solidFill>
          <a:ln/>
        </p:spPr>
      </p:sp>
      <p:sp>
        <p:nvSpPr>
          <p:cNvPr id="12" name="Text 9"/>
          <p:cNvSpPr/>
          <p:nvPr/>
        </p:nvSpPr>
        <p:spPr>
          <a:xfrm>
            <a:off x="7059168" y="1636776"/>
            <a:ext cx="439826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Why the queue is the binding constraint</a:t>
            </a:r>
            <a:endParaRPr lang="en-US" sz="1250" dirty="0"/>
          </a:p>
        </p:txBody>
      </p:sp>
      <p:sp>
        <p:nvSpPr>
          <p:cNvPr id="13" name="Text 10"/>
          <p:cNvSpPr/>
          <p:nvPr/>
        </p:nvSpPr>
        <p:spPr>
          <a:xfrm>
            <a:off x="7059168" y="1965960"/>
            <a:ext cx="4398264" cy="13441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Interconnection studies were designed for a world of a few large thermal plants a year. They now process thousands of applications with waits of five years and more. Generation cannot arrive on the timescale the load is arriving on, which is what turns a demand story into a price story.</a:t>
            </a:r>
            <a:endParaRPr lang="en-US" sz="1000" dirty="0"/>
          </a:p>
        </p:txBody>
      </p:sp>
      <p:sp>
        <p:nvSpPr>
          <p:cNvPr id="14" name="Shape 11"/>
          <p:cNvSpPr/>
          <p:nvPr/>
        </p:nvSpPr>
        <p:spPr>
          <a:xfrm>
            <a:off x="6858000" y="3611880"/>
            <a:ext cx="4800600" cy="2011680"/>
          </a:xfrm>
          <a:prstGeom prst="roundRect">
            <a:avLst>
              <a:gd name="adj" fmla="val 2727"/>
            </a:avLst>
          </a:prstGeom>
          <a:solidFill>
            <a:srgbClr val="EDF1F0"/>
          </a:solidFill>
          <a:ln/>
        </p:spPr>
      </p:sp>
      <p:sp>
        <p:nvSpPr>
          <p:cNvPr id="15" name="Text 12"/>
          <p:cNvSpPr/>
          <p:nvPr/>
        </p:nvSpPr>
        <p:spPr>
          <a:xfrm>
            <a:off x="7059168" y="3739896"/>
            <a:ext cx="43982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What the ISOs are doing about it</a:t>
            </a:r>
            <a:endParaRPr lang="en-US" sz="1250" dirty="0"/>
          </a:p>
        </p:txBody>
      </p:sp>
      <p:sp>
        <p:nvSpPr>
          <p:cNvPr id="16" name="Text 13"/>
          <p:cNvSpPr/>
          <p:nvPr/>
        </p:nvSpPr>
        <p:spPr>
          <a:xfrm>
            <a:off x="7059168" y="4069080"/>
            <a:ext cx="439826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Large-load interconnection processes, co-location rules for data centres sited at existing plants, and curtailable or flexible-load tariffs that let a data centre connect faster in exchange for being interruptible. All are live rulemakings - treat them as variables, not settled rules.</a:t>
            </a:r>
            <a:endParaRPr lang="en-US" sz="1000" dirty="0"/>
          </a:p>
        </p:txBody>
      </p:sp>
      <p:sp>
        <p:nvSpPr>
          <p:cNvPr id="17" name="Text 14"/>
          <p:cNvSpPr/>
          <p:nvPr/>
        </p:nvSpPr>
        <p:spPr>
          <a:xfrm>
            <a:off x="548640" y="5623560"/>
            <a:ext cx="11109960" cy="54864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Europe has no equivalent. EU demand has been flat to declining, and its capacity debate is about replacing retiring thermal, not about serving new load. Every demand assumption ported from the EU programme is wrong here.</a:t>
            </a:r>
            <a:endParaRPr lang="en-US" sz="1150" dirty="0"/>
          </a:p>
        </p:txBody>
      </p:sp>
      <p:sp>
        <p:nvSpPr>
          <p:cNvPr id="18" name="Text 1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ERCOT large-load queue reporting via Latitude Media; PJM utility load forecasts; Ascend Analytics interconnection queue analysis. Accessed 30-Jul-2026. Queue volumes are applications, not commitments - attrition is historically high.</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10</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Four carbon regimes, one country</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There is no federal carbon price. What exists instead is a patchwork, and it is repricing fast</a:t>
            </a:r>
            <a:endParaRPr lang="en-US" sz="1250" dirty="0"/>
          </a:p>
        </p:txBody>
      </p:sp>
      <p:sp>
        <p:nvSpPr>
          <p:cNvPr id="6" name="Shape 4"/>
          <p:cNvSpPr/>
          <p:nvPr/>
        </p:nvSpPr>
        <p:spPr>
          <a:xfrm>
            <a:off x="548640" y="1463040"/>
            <a:ext cx="6400800" cy="804672"/>
          </a:xfrm>
          <a:prstGeom prst="roundRect">
            <a:avLst>
              <a:gd name="adj" fmla="val 5682"/>
            </a:avLst>
          </a:prstGeom>
          <a:solidFill>
            <a:srgbClr val="EDF1F0"/>
          </a:solidFill>
          <a:ln/>
        </p:spPr>
      </p:sp>
      <p:sp>
        <p:nvSpPr>
          <p:cNvPr id="7" name="Shape 5"/>
          <p:cNvSpPr/>
          <p:nvPr/>
        </p:nvSpPr>
        <p:spPr>
          <a:xfrm>
            <a:off x="548640" y="1463040"/>
            <a:ext cx="82296" cy="804672"/>
          </a:xfrm>
          <a:prstGeom prst="rect">
            <a:avLst/>
          </a:prstGeom>
          <a:solidFill>
            <a:srgbClr val="10323A"/>
          </a:solidFill>
          <a:ln/>
        </p:spPr>
      </p:sp>
      <p:sp>
        <p:nvSpPr>
          <p:cNvPr id="8" name="Text 6"/>
          <p:cNvSpPr/>
          <p:nvPr/>
        </p:nvSpPr>
        <p:spPr>
          <a:xfrm>
            <a:off x="777240" y="1536192"/>
            <a:ext cx="2743200" cy="292608"/>
          </a:xfrm>
          <a:prstGeom prst="rect">
            <a:avLst/>
          </a:prstGeom>
          <a:noFill/>
          <a:ln/>
        </p:spPr>
        <p:txBody>
          <a:bodyPr wrap="square" lIns="0" tIns="0" rIns="0" bIns="0" rtlCol="0" anchor="ctr"/>
          <a:lstStyle/>
          <a:p>
            <a:pPr indent="0" marL="0">
              <a:buNone/>
            </a:pPr>
            <a:r>
              <a:rPr lang="en-US" sz="1200" b="1" dirty="0">
                <a:solidFill>
                  <a:srgbClr val="10323A"/>
                </a:solidFill>
                <a:latin typeface="Calibri" pitchFamily="34" charset="0"/>
                <a:ea typeface="Calibri" pitchFamily="34" charset="-122"/>
                <a:cs typeface="Calibri" pitchFamily="34" charset="-120"/>
              </a:rPr>
              <a:t>RGGI</a:t>
            </a:r>
            <a:endParaRPr lang="en-US" sz="1200" dirty="0"/>
          </a:p>
        </p:txBody>
      </p:sp>
      <p:sp>
        <p:nvSpPr>
          <p:cNvPr id="9" name="Text 7"/>
          <p:cNvSpPr/>
          <p:nvPr/>
        </p:nvSpPr>
        <p:spPr>
          <a:xfrm>
            <a:off x="777240" y="1847088"/>
            <a:ext cx="2926080" cy="34747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11 north-eastern states · power sector only</a:t>
            </a:r>
            <a:endParaRPr lang="en-US" sz="950" dirty="0"/>
          </a:p>
        </p:txBody>
      </p:sp>
      <p:sp>
        <p:nvSpPr>
          <p:cNvPr id="10" name="Text 8"/>
          <p:cNvSpPr/>
          <p:nvPr/>
        </p:nvSpPr>
        <p:spPr>
          <a:xfrm>
            <a:off x="3840480" y="1463040"/>
            <a:ext cx="2926080" cy="804672"/>
          </a:xfrm>
          <a:prstGeom prst="rect">
            <a:avLst/>
          </a:prstGeom>
          <a:noFill/>
          <a:ln/>
        </p:spPr>
        <p:txBody>
          <a:bodyPr wrap="square" lIns="0" tIns="0" rIns="0" bIns="0" rtlCol="0" anchor="ctr"/>
          <a:lstStyle/>
          <a:p>
            <a:pPr indent="0" marL="0">
              <a:buNone/>
            </a:pPr>
            <a:r>
              <a:rPr lang="en-US" sz="1000" b="1" dirty="0">
                <a:solidFill>
                  <a:srgbClr val="1A2B2F"/>
                </a:solidFill>
                <a:latin typeface="Calibri" pitchFamily="34" charset="0"/>
                <a:ea typeface="Calibri" pitchFamily="34" charset="-122"/>
                <a:cs typeface="Calibri" pitchFamily="34" charset="-120"/>
              </a:rPr>
              <a:t>Auction 72 cleared $35.00 in June 2026</a:t>
            </a:r>
            <a:endParaRPr lang="en-US" sz="1000" dirty="0"/>
          </a:p>
        </p:txBody>
      </p:sp>
      <p:sp>
        <p:nvSpPr>
          <p:cNvPr id="11" name="Shape 9"/>
          <p:cNvSpPr/>
          <p:nvPr/>
        </p:nvSpPr>
        <p:spPr>
          <a:xfrm>
            <a:off x="548640" y="2359152"/>
            <a:ext cx="6400800" cy="804672"/>
          </a:xfrm>
          <a:prstGeom prst="roundRect">
            <a:avLst>
              <a:gd name="adj" fmla="val 5682"/>
            </a:avLst>
          </a:prstGeom>
          <a:solidFill>
            <a:srgbClr val="EDF1F0"/>
          </a:solidFill>
          <a:ln/>
        </p:spPr>
      </p:sp>
      <p:sp>
        <p:nvSpPr>
          <p:cNvPr id="12" name="Shape 10"/>
          <p:cNvSpPr/>
          <p:nvPr/>
        </p:nvSpPr>
        <p:spPr>
          <a:xfrm>
            <a:off x="548640" y="2359152"/>
            <a:ext cx="82296" cy="804672"/>
          </a:xfrm>
          <a:prstGeom prst="rect">
            <a:avLst/>
          </a:prstGeom>
          <a:solidFill>
            <a:srgbClr val="4E9C8E"/>
          </a:solidFill>
          <a:ln/>
        </p:spPr>
      </p:sp>
      <p:sp>
        <p:nvSpPr>
          <p:cNvPr id="13" name="Text 11"/>
          <p:cNvSpPr/>
          <p:nvPr/>
        </p:nvSpPr>
        <p:spPr>
          <a:xfrm>
            <a:off x="777240" y="2432304"/>
            <a:ext cx="2743200" cy="292608"/>
          </a:xfrm>
          <a:prstGeom prst="rect">
            <a:avLst/>
          </a:prstGeom>
          <a:noFill/>
          <a:ln/>
        </p:spPr>
        <p:txBody>
          <a:bodyPr wrap="square" lIns="0" tIns="0" rIns="0" bIns="0" rtlCol="0" anchor="ctr"/>
          <a:lstStyle/>
          <a:p>
            <a:pPr indent="0" marL="0">
              <a:buNone/>
            </a:pPr>
            <a:r>
              <a:rPr lang="en-US" sz="1200" b="1" dirty="0">
                <a:solidFill>
                  <a:srgbClr val="4E9C8E"/>
                </a:solidFill>
                <a:latin typeface="Calibri" pitchFamily="34" charset="0"/>
                <a:ea typeface="Calibri" pitchFamily="34" charset="-122"/>
                <a:cs typeface="Calibri" pitchFamily="34" charset="-120"/>
              </a:rPr>
              <a:t>California – Québec (WCI)</a:t>
            </a:r>
            <a:endParaRPr lang="en-US" sz="1200" dirty="0"/>
          </a:p>
        </p:txBody>
      </p:sp>
      <p:sp>
        <p:nvSpPr>
          <p:cNvPr id="14" name="Text 12"/>
          <p:cNvSpPr/>
          <p:nvPr/>
        </p:nvSpPr>
        <p:spPr>
          <a:xfrm>
            <a:off x="777240" y="2743200"/>
            <a:ext cx="2926080" cy="34747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Economy-wide cap-and-trade</a:t>
            </a:r>
            <a:endParaRPr lang="en-US" sz="950" dirty="0"/>
          </a:p>
        </p:txBody>
      </p:sp>
      <p:sp>
        <p:nvSpPr>
          <p:cNvPr id="15" name="Text 13"/>
          <p:cNvSpPr/>
          <p:nvPr/>
        </p:nvSpPr>
        <p:spPr>
          <a:xfrm>
            <a:off x="3840480" y="2359152"/>
            <a:ext cx="2926080" cy="804672"/>
          </a:xfrm>
          <a:prstGeom prst="rect">
            <a:avLst/>
          </a:prstGeom>
          <a:noFill/>
          <a:ln/>
        </p:spPr>
        <p:txBody>
          <a:bodyPr wrap="square" lIns="0" tIns="0" rIns="0" bIns="0" rtlCol="0" anchor="ctr"/>
          <a:lstStyle/>
          <a:p>
            <a:pPr indent="0" marL="0">
              <a:buNone/>
            </a:pPr>
            <a:r>
              <a:rPr lang="en-US" sz="1000" b="1" dirty="0">
                <a:solidFill>
                  <a:srgbClr val="1A2B2F"/>
                </a:solidFill>
                <a:latin typeface="Calibri" pitchFamily="34" charset="0"/>
                <a:ea typeface="Calibri" pitchFamily="34" charset="-122"/>
                <a:cs typeface="Calibri" pitchFamily="34" charset="-120"/>
              </a:rPr>
              <a:t>2026 auction reserve price $27.94</a:t>
            </a:r>
            <a:endParaRPr lang="en-US" sz="1000" dirty="0"/>
          </a:p>
        </p:txBody>
      </p:sp>
      <p:sp>
        <p:nvSpPr>
          <p:cNvPr id="16" name="Shape 14"/>
          <p:cNvSpPr/>
          <p:nvPr/>
        </p:nvSpPr>
        <p:spPr>
          <a:xfrm>
            <a:off x="548640" y="3255264"/>
            <a:ext cx="6400800" cy="804672"/>
          </a:xfrm>
          <a:prstGeom prst="roundRect">
            <a:avLst>
              <a:gd name="adj" fmla="val 5682"/>
            </a:avLst>
          </a:prstGeom>
          <a:solidFill>
            <a:srgbClr val="EDF1F0"/>
          </a:solidFill>
          <a:ln/>
        </p:spPr>
      </p:sp>
      <p:sp>
        <p:nvSpPr>
          <p:cNvPr id="17" name="Shape 15"/>
          <p:cNvSpPr/>
          <p:nvPr/>
        </p:nvSpPr>
        <p:spPr>
          <a:xfrm>
            <a:off x="548640" y="3255264"/>
            <a:ext cx="82296" cy="804672"/>
          </a:xfrm>
          <a:prstGeom prst="rect">
            <a:avLst/>
          </a:prstGeom>
          <a:solidFill>
            <a:srgbClr val="E9A13B"/>
          </a:solidFill>
          <a:ln/>
        </p:spPr>
      </p:sp>
      <p:sp>
        <p:nvSpPr>
          <p:cNvPr id="18" name="Text 16"/>
          <p:cNvSpPr/>
          <p:nvPr/>
        </p:nvSpPr>
        <p:spPr>
          <a:xfrm>
            <a:off x="777240" y="3328416"/>
            <a:ext cx="2743200" cy="292608"/>
          </a:xfrm>
          <a:prstGeom prst="rect">
            <a:avLst/>
          </a:prstGeom>
          <a:noFill/>
          <a:ln/>
        </p:spPr>
        <p:txBody>
          <a:bodyPr wrap="square" lIns="0" tIns="0" rIns="0" bIns="0" rtlCol="0" anchor="ctr"/>
          <a:lstStyle/>
          <a:p>
            <a:pPr indent="0" marL="0">
              <a:buNone/>
            </a:pPr>
            <a:r>
              <a:rPr lang="en-US" sz="1200" b="1" dirty="0">
                <a:solidFill>
                  <a:srgbClr val="E9A13B"/>
                </a:solidFill>
                <a:latin typeface="Calibri" pitchFamily="34" charset="0"/>
                <a:ea typeface="Calibri" pitchFamily="34" charset="-122"/>
                <a:cs typeface="Calibri" pitchFamily="34" charset="-120"/>
              </a:rPr>
              <a:t>Washington CCA</a:t>
            </a:r>
            <a:endParaRPr lang="en-US" sz="1200" dirty="0"/>
          </a:p>
        </p:txBody>
      </p:sp>
      <p:sp>
        <p:nvSpPr>
          <p:cNvPr id="19" name="Text 17"/>
          <p:cNvSpPr/>
          <p:nvPr/>
        </p:nvSpPr>
        <p:spPr>
          <a:xfrm>
            <a:off x="777240" y="3639312"/>
            <a:ext cx="2926080" cy="34747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Economy-wide, linking</a:t>
            </a:r>
            <a:endParaRPr lang="en-US" sz="950" dirty="0"/>
          </a:p>
        </p:txBody>
      </p:sp>
      <p:sp>
        <p:nvSpPr>
          <p:cNvPr id="20" name="Text 18"/>
          <p:cNvSpPr/>
          <p:nvPr/>
        </p:nvSpPr>
        <p:spPr>
          <a:xfrm>
            <a:off x="3840480" y="3255264"/>
            <a:ext cx="2926080" cy="804672"/>
          </a:xfrm>
          <a:prstGeom prst="rect">
            <a:avLst/>
          </a:prstGeom>
          <a:noFill/>
          <a:ln/>
        </p:spPr>
        <p:txBody>
          <a:bodyPr wrap="square" lIns="0" tIns="0" rIns="0" bIns="0" rtlCol="0" anchor="ctr"/>
          <a:lstStyle/>
          <a:p>
            <a:pPr indent="0" marL="0">
              <a:buNone/>
            </a:pPr>
            <a:r>
              <a:rPr lang="en-US" sz="1000" b="1" dirty="0">
                <a:solidFill>
                  <a:srgbClr val="1A2B2F"/>
                </a:solidFill>
                <a:latin typeface="Calibri" pitchFamily="34" charset="0"/>
                <a:ea typeface="Calibri" pitchFamily="34" charset="-122"/>
                <a:cs typeface="Calibri" pitchFamily="34" charset="-120"/>
              </a:rPr>
              <a:t>Linkage agreement signed 25 June 2026</a:t>
            </a:r>
            <a:endParaRPr lang="en-US" sz="1000" dirty="0"/>
          </a:p>
        </p:txBody>
      </p:sp>
      <p:sp>
        <p:nvSpPr>
          <p:cNvPr id="21" name="Shape 19"/>
          <p:cNvSpPr/>
          <p:nvPr/>
        </p:nvSpPr>
        <p:spPr>
          <a:xfrm>
            <a:off x="548640" y="4151376"/>
            <a:ext cx="6400800" cy="804672"/>
          </a:xfrm>
          <a:prstGeom prst="roundRect">
            <a:avLst>
              <a:gd name="adj" fmla="val 5682"/>
            </a:avLst>
          </a:prstGeom>
          <a:solidFill>
            <a:srgbClr val="EDF1F0"/>
          </a:solidFill>
          <a:ln/>
        </p:spPr>
      </p:sp>
      <p:sp>
        <p:nvSpPr>
          <p:cNvPr id="22" name="Shape 20"/>
          <p:cNvSpPr/>
          <p:nvPr/>
        </p:nvSpPr>
        <p:spPr>
          <a:xfrm>
            <a:off x="548640" y="4151376"/>
            <a:ext cx="82296" cy="804672"/>
          </a:xfrm>
          <a:prstGeom prst="rect">
            <a:avLst/>
          </a:prstGeom>
          <a:solidFill>
            <a:srgbClr val="C1553A"/>
          </a:solidFill>
          <a:ln/>
        </p:spPr>
      </p:sp>
      <p:sp>
        <p:nvSpPr>
          <p:cNvPr id="23" name="Text 21"/>
          <p:cNvSpPr/>
          <p:nvPr/>
        </p:nvSpPr>
        <p:spPr>
          <a:xfrm>
            <a:off x="777240" y="4224528"/>
            <a:ext cx="2743200" cy="292608"/>
          </a:xfrm>
          <a:prstGeom prst="rect">
            <a:avLst/>
          </a:prstGeom>
          <a:noFill/>
          <a:ln/>
        </p:spPr>
        <p:txBody>
          <a:bodyPr wrap="square" lIns="0" tIns="0" rIns="0" bIns="0" rtlCol="0" anchor="ctr"/>
          <a:lstStyle/>
          <a:p>
            <a:pPr indent="0" marL="0">
              <a:buNone/>
            </a:pPr>
            <a:r>
              <a:rPr lang="en-US" sz="1200" b="1" dirty="0">
                <a:solidFill>
                  <a:srgbClr val="C1553A"/>
                </a:solidFill>
                <a:latin typeface="Calibri" pitchFamily="34" charset="0"/>
                <a:ea typeface="Calibri" pitchFamily="34" charset="-122"/>
                <a:cs typeface="Calibri" pitchFamily="34" charset="-120"/>
              </a:rPr>
              <a:t>Everywhere else</a:t>
            </a:r>
            <a:endParaRPr lang="en-US" sz="1200" dirty="0"/>
          </a:p>
        </p:txBody>
      </p:sp>
      <p:sp>
        <p:nvSpPr>
          <p:cNvPr id="24" name="Text 22"/>
          <p:cNvSpPr/>
          <p:nvPr/>
        </p:nvSpPr>
        <p:spPr>
          <a:xfrm>
            <a:off x="777240" y="4535424"/>
            <a:ext cx="2926080" cy="34747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ERCOT, MISO, SPP, most of the Southeast</a:t>
            </a:r>
            <a:endParaRPr lang="en-US" sz="950" dirty="0"/>
          </a:p>
        </p:txBody>
      </p:sp>
      <p:sp>
        <p:nvSpPr>
          <p:cNvPr id="25" name="Text 23"/>
          <p:cNvSpPr/>
          <p:nvPr/>
        </p:nvSpPr>
        <p:spPr>
          <a:xfrm>
            <a:off x="3840480" y="4151376"/>
            <a:ext cx="2926080" cy="804672"/>
          </a:xfrm>
          <a:prstGeom prst="rect">
            <a:avLst/>
          </a:prstGeom>
          <a:noFill/>
          <a:ln/>
        </p:spPr>
        <p:txBody>
          <a:bodyPr wrap="square" lIns="0" tIns="0" rIns="0" bIns="0" rtlCol="0" anchor="ctr"/>
          <a:lstStyle/>
          <a:p>
            <a:pPr indent="0" marL="0">
              <a:buNone/>
            </a:pPr>
            <a:r>
              <a:rPr lang="en-US" sz="1000" b="1" dirty="0">
                <a:solidFill>
                  <a:srgbClr val="1A2B2F"/>
                </a:solidFill>
                <a:latin typeface="Calibri" pitchFamily="34" charset="0"/>
                <a:ea typeface="Calibri" pitchFamily="34" charset="-122"/>
                <a:cs typeface="Calibri" pitchFamily="34" charset="-120"/>
              </a:rPr>
              <a:t>No carbon price at all</a:t>
            </a:r>
            <a:endParaRPr lang="en-US" sz="1000" dirty="0"/>
          </a:p>
        </p:txBody>
      </p:sp>
      <p:graphicFrame>
        <p:nvGraphicFramePr>
          <p:cNvPr id="26" name="Chart 0" descr=""/>
          <p:cNvGraphicFramePr/>
          <p:nvPr/>
        </p:nvGraphicFramePr>
        <p:xfrm>
          <a:off x="7178040" y="1463040"/>
          <a:ext cx="4480560" cy="2651760"/>
        </p:xfrm>
        <a:graphic xmlns:a="http://schemas.openxmlformats.org/drawingml/2006/main">
          <a:graphicData uri="http://schemas.openxmlformats.org/drawingml/2006/chart">
            <c:chart xmlns:c="http://schemas.openxmlformats.org/drawingml/2006/chart" r:id="rId1"/>
          </a:graphicData>
        </a:graphic>
      </p:graphicFrame>
      <p:sp>
        <p:nvSpPr>
          <p:cNvPr id="27" name="Shape 24"/>
          <p:cNvSpPr/>
          <p:nvPr/>
        </p:nvSpPr>
        <p:spPr>
          <a:xfrm>
            <a:off x="7178040" y="4297680"/>
            <a:ext cx="4480560" cy="1417320"/>
          </a:xfrm>
          <a:prstGeom prst="roundRect">
            <a:avLst>
              <a:gd name="adj" fmla="val 3871"/>
            </a:avLst>
          </a:prstGeom>
          <a:solidFill>
            <a:srgbClr val="EDF1F0"/>
          </a:solidFill>
          <a:ln/>
        </p:spPr>
      </p:sp>
      <p:sp>
        <p:nvSpPr>
          <p:cNvPr id="28" name="Text 25"/>
          <p:cNvSpPr/>
          <p:nvPr/>
        </p:nvSpPr>
        <p:spPr>
          <a:xfrm>
            <a:off x="7379208" y="4425696"/>
            <a:ext cx="407822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The CCR was exhausted</a:t>
            </a:r>
            <a:endParaRPr lang="en-US" sz="1250" dirty="0"/>
          </a:p>
        </p:txBody>
      </p:sp>
      <p:sp>
        <p:nvSpPr>
          <p:cNvPr id="29" name="Text 26"/>
          <p:cNvSpPr/>
          <p:nvPr/>
        </p:nvSpPr>
        <p:spPr>
          <a:xfrm>
            <a:off x="7379208" y="4754880"/>
            <a:ext cx="4078224" cy="79552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Auction 71 released the entire 2026 Cost Containment Reserve - 7.85 million allowances against an $18.22 trigger - and the market still cleared $35.00 three months later. A 57% rise in nine months.</a:t>
            </a:r>
            <a:endParaRPr lang="en-US" sz="1000" dirty="0"/>
          </a:p>
        </p:txBody>
      </p:sp>
      <p:sp>
        <p:nvSpPr>
          <p:cNvPr id="30" name="Shape 27"/>
          <p:cNvSpPr/>
          <p:nvPr/>
        </p:nvSpPr>
        <p:spPr>
          <a:xfrm>
            <a:off x="548640" y="5120640"/>
            <a:ext cx="6400800" cy="777240"/>
          </a:xfrm>
          <a:prstGeom prst="roundRect">
            <a:avLst>
              <a:gd name="adj" fmla="val 5882"/>
            </a:avLst>
          </a:prstGeom>
          <a:solidFill>
            <a:srgbClr val="F7F9F9"/>
          </a:solidFill>
          <a:ln/>
        </p:spPr>
      </p:sp>
      <p:sp>
        <p:nvSpPr>
          <p:cNvPr id="31" name="Text 28"/>
          <p:cNvSpPr/>
          <p:nvPr/>
        </p:nvSpPr>
        <p:spPr>
          <a:xfrm>
            <a:off x="777240" y="5212080"/>
            <a:ext cx="6035040" cy="621792"/>
          </a:xfrm>
          <a:prstGeom prst="rect">
            <a:avLst/>
          </a:prstGeom>
          <a:noFill/>
          <a:ln/>
        </p:spPr>
        <p:txBody>
          <a:bodyPr wrap="square" lIns="0" tIns="0" rIns="0" bIns="0" rtlCol="0" anchor="ctr"/>
          <a:lstStyle/>
          <a:p>
            <a:pPr indent="0" marL="0">
              <a:buNone/>
            </a:pPr>
            <a:r>
              <a:rPr lang="en-US" sz="1050" b="1" dirty="0">
                <a:solidFill>
                  <a:srgbClr val="C1553A"/>
                </a:solidFill>
                <a:latin typeface="Calibri" pitchFamily="34" charset="0"/>
                <a:ea typeface="Calibri" pitchFamily="34" charset="-122"/>
                <a:cs typeface="Calibri" pitchFamily="34" charset="-120"/>
              </a:rPr>
              <a:t>UNIT TRAP: RGGI, WCI and WA CCA allowances are METRIC TONNES. EPA CAMPD reports emitted mass in SHORT TONS. Multiplying an unconverted CAMPD tonnage by an allowance price overstates carbon cost by 10.2%.</a:t>
            </a:r>
            <a:endParaRPr lang="en-US" sz="1050" dirty="0"/>
          </a:p>
        </p:txBody>
      </p:sp>
      <p:sp>
        <p:nvSpPr>
          <p:cNvPr id="32" name="Text 29"/>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RGGI Inc. auction notices 69, 71 and 72; RGGI Third Program Review; CARB auction information; ICAP linkage announcement 25-Jun-2026. Accessed 30-Jul-2026.</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11</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Tax credits as a negative carbon price</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largest single policy variable in the US build-out - and its central deadline passed three weeks ago</a:t>
            </a:r>
            <a:endParaRPr lang="en-US" sz="1250" dirty="0"/>
          </a:p>
        </p:txBody>
      </p:sp>
      <p:sp>
        <p:nvSpPr>
          <p:cNvPr id="6" name="Shape 4"/>
          <p:cNvSpPr/>
          <p:nvPr/>
        </p:nvSpPr>
        <p:spPr>
          <a:xfrm>
            <a:off x="548640" y="1463040"/>
            <a:ext cx="11109960" cy="822960"/>
          </a:xfrm>
          <a:prstGeom prst="roundRect">
            <a:avLst>
              <a:gd name="adj" fmla="val 6667"/>
            </a:avLst>
          </a:prstGeom>
          <a:solidFill>
            <a:srgbClr val="0A2126"/>
          </a:solidFill>
          <a:ln/>
        </p:spPr>
      </p:sp>
      <p:sp>
        <p:nvSpPr>
          <p:cNvPr id="7" name="Text 5"/>
          <p:cNvSpPr/>
          <p:nvPr/>
        </p:nvSpPr>
        <p:spPr>
          <a:xfrm>
            <a:off x="777240" y="1581912"/>
            <a:ext cx="10607040" cy="621792"/>
          </a:xfrm>
          <a:prstGeom prst="rect">
            <a:avLst/>
          </a:prstGeom>
          <a:noFill/>
          <a:ln/>
        </p:spPr>
        <p:txBody>
          <a:bodyPr wrap="square" lIns="0" tIns="0" rIns="0" bIns="0" rtlCol="0" anchor="ctr"/>
          <a:lstStyle/>
          <a:p>
            <a:pPr indent="0" marL="0">
              <a:buNone/>
            </a:pPr>
            <a:r>
              <a:rPr lang="en-US" sz="1150" dirty="0">
                <a:solidFill>
                  <a:srgbClr val="C7D4D3"/>
                </a:solidFill>
                <a:latin typeface="Calibri" pitchFamily="34" charset="0"/>
                <a:ea typeface="Calibri" pitchFamily="34" charset="-122"/>
                <a:cs typeface="Calibri" pitchFamily="34" charset="-120"/>
              </a:rPr>
              <a:t>A production or investment tax credit lowers the effective cost of zero-carbon output. Economically it works like a negative carbon price - it changes the merit order by subsidising one side rather than taxing the other. Modelling US dispatch without it is modelling a different market.</a:t>
            </a:r>
            <a:endParaRPr lang="en-US" sz="1150" dirty="0"/>
          </a:p>
        </p:txBody>
      </p:sp>
      <p:sp>
        <p:nvSpPr>
          <p:cNvPr id="8" name="Shape 6"/>
          <p:cNvSpPr/>
          <p:nvPr/>
        </p:nvSpPr>
        <p:spPr>
          <a:xfrm>
            <a:off x="548640" y="2514600"/>
            <a:ext cx="7315200" cy="749808"/>
          </a:xfrm>
          <a:prstGeom prst="roundRect">
            <a:avLst>
              <a:gd name="adj" fmla="val 6098"/>
            </a:avLst>
          </a:prstGeom>
          <a:solidFill>
            <a:srgbClr val="EDF1F0"/>
          </a:solidFill>
          <a:ln/>
        </p:spPr>
      </p:sp>
      <p:sp>
        <p:nvSpPr>
          <p:cNvPr id="9" name="Shape 7"/>
          <p:cNvSpPr/>
          <p:nvPr/>
        </p:nvSpPr>
        <p:spPr>
          <a:xfrm>
            <a:off x="548640" y="2514600"/>
            <a:ext cx="82296" cy="749808"/>
          </a:xfrm>
          <a:prstGeom prst="rect">
            <a:avLst/>
          </a:prstGeom>
          <a:solidFill>
            <a:srgbClr val="4E9C8E"/>
          </a:solidFill>
          <a:ln/>
        </p:spPr>
      </p:sp>
      <p:sp>
        <p:nvSpPr>
          <p:cNvPr id="10" name="Text 8"/>
          <p:cNvSpPr/>
          <p:nvPr/>
        </p:nvSpPr>
        <p:spPr>
          <a:xfrm>
            <a:off x="777240" y="2514600"/>
            <a:ext cx="2148840" cy="749808"/>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On or before 4 Jul 2026</a:t>
            </a:r>
            <a:endParaRPr lang="en-US" sz="1100" dirty="0"/>
          </a:p>
        </p:txBody>
      </p:sp>
      <p:sp>
        <p:nvSpPr>
          <p:cNvPr id="11" name="Text 9"/>
          <p:cNvSpPr/>
          <p:nvPr/>
        </p:nvSpPr>
        <p:spPr>
          <a:xfrm>
            <a:off x="3017520" y="2514600"/>
            <a:ext cx="4709160" cy="74980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Wind and solar that began construction by this date keep the full credit on the original phase-out schedule</a:t>
            </a:r>
            <a:endParaRPr lang="en-US" sz="950" dirty="0"/>
          </a:p>
        </p:txBody>
      </p:sp>
      <p:sp>
        <p:nvSpPr>
          <p:cNvPr id="12" name="Shape 10"/>
          <p:cNvSpPr/>
          <p:nvPr/>
        </p:nvSpPr>
        <p:spPr>
          <a:xfrm>
            <a:off x="548640" y="3337560"/>
            <a:ext cx="7315200" cy="749808"/>
          </a:xfrm>
          <a:prstGeom prst="roundRect">
            <a:avLst>
              <a:gd name="adj" fmla="val 6098"/>
            </a:avLst>
          </a:prstGeom>
          <a:solidFill>
            <a:srgbClr val="EDF1F0"/>
          </a:solidFill>
          <a:ln/>
        </p:spPr>
      </p:sp>
      <p:sp>
        <p:nvSpPr>
          <p:cNvPr id="13" name="Shape 11"/>
          <p:cNvSpPr/>
          <p:nvPr/>
        </p:nvSpPr>
        <p:spPr>
          <a:xfrm>
            <a:off x="548640" y="3337560"/>
            <a:ext cx="82296" cy="749808"/>
          </a:xfrm>
          <a:prstGeom prst="rect">
            <a:avLst/>
          </a:prstGeom>
          <a:solidFill>
            <a:srgbClr val="C1553A"/>
          </a:solidFill>
          <a:ln/>
        </p:spPr>
      </p:sp>
      <p:sp>
        <p:nvSpPr>
          <p:cNvPr id="14" name="Text 12"/>
          <p:cNvSpPr/>
          <p:nvPr/>
        </p:nvSpPr>
        <p:spPr>
          <a:xfrm>
            <a:off x="777240" y="3337560"/>
            <a:ext cx="2148840" cy="749808"/>
          </a:xfrm>
          <a:prstGeom prst="rect">
            <a:avLst/>
          </a:prstGeom>
          <a:noFill/>
          <a:ln/>
        </p:spPr>
        <p:txBody>
          <a:bodyPr wrap="square" lIns="0" tIns="0" rIns="0" bIns="0" rtlCol="0" anchor="ctr"/>
          <a:lstStyle/>
          <a:p>
            <a:pPr indent="0" marL="0">
              <a:buNone/>
            </a:pPr>
            <a:r>
              <a:rPr lang="en-US" sz="1100" b="1" dirty="0">
                <a:solidFill>
                  <a:srgbClr val="C1553A"/>
                </a:solidFill>
                <a:latin typeface="Calibri" pitchFamily="34" charset="0"/>
                <a:ea typeface="Calibri" pitchFamily="34" charset="-122"/>
                <a:cs typeface="Calibri" pitchFamily="34" charset="-120"/>
              </a:rPr>
              <a:t>From 5 Jul 2026</a:t>
            </a:r>
            <a:endParaRPr lang="en-US" sz="1100" dirty="0"/>
          </a:p>
        </p:txBody>
      </p:sp>
      <p:sp>
        <p:nvSpPr>
          <p:cNvPr id="15" name="Text 13"/>
          <p:cNvSpPr/>
          <p:nvPr/>
        </p:nvSpPr>
        <p:spPr>
          <a:xfrm>
            <a:off x="3017520" y="3337560"/>
            <a:ext cx="4709160" cy="74980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Wind and solar beginning construction after this date must be placed in service by 31 Dec 2027 to claim anything</a:t>
            </a:r>
            <a:endParaRPr lang="en-US" sz="950" dirty="0"/>
          </a:p>
        </p:txBody>
      </p:sp>
      <p:sp>
        <p:nvSpPr>
          <p:cNvPr id="16" name="Shape 14"/>
          <p:cNvSpPr/>
          <p:nvPr/>
        </p:nvSpPr>
        <p:spPr>
          <a:xfrm>
            <a:off x="548640" y="4160520"/>
            <a:ext cx="7315200" cy="749808"/>
          </a:xfrm>
          <a:prstGeom prst="roundRect">
            <a:avLst>
              <a:gd name="adj" fmla="val 6098"/>
            </a:avLst>
          </a:prstGeom>
          <a:solidFill>
            <a:srgbClr val="EDF1F0"/>
          </a:solidFill>
          <a:ln/>
        </p:spPr>
      </p:sp>
      <p:sp>
        <p:nvSpPr>
          <p:cNvPr id="17" name="Shape 15"/>
          <p:cNvSpPr/>
          <p:nvPr/>
        </p:nvSpPr>
        <p:spPr>
          <a:xfrm>
            <a:off x="548640" y="4160520"/>
            <a:ext cx="82296" cy="749808"/>
          </a:xfrm>
          <a:prstGeom prst="rect">
            <a:avLst/>
          </a:prstGeom>
          <a:solidFill>
            <a:srgbClr val="C1553A"/>
          </a:solidFill>
          <a:ln/>
        </p:spPr>
      </p:sp>
      <p:sp>
        <p:nvSpPr>
          <p:cNvPr id="18" name="Text 16"/>
          <p:cNvSpPr/>
          <p:nvPr/>
        </p:nvSpPr>
        <p:spPr>
          <a:xfrm>
            <a:off x="777240" y="4160520"/>
            <a:ext cx="2148840" cy="749808"/>
          </a:xfrm>
          <a:prstGeom prst="rect">
            <a:avLst/>
          </a:prstGeom>
          <a:noFill/>
          <a:ln/>
        </p:spPr>
        <p:txBody>
          <a:bodyPr wrap="square" lIns="0" tIns="0" rIns="0" bIns="0" rtlCol="0" anchor="ctr"/>
          <a:lstStyle/>
          <a:p>
            <a:pPr indent="0" marL="0">
              <a:buNone/>
            </a:pPr>
            <a:r>
              <a:rPr lang="en-US" sz="1100" b="1" dirty="0">
                <a:solidFill>
                  <a:srgbClr val="C1553A"/>
                </a:solidFill>
                <a:latin typeface="Calibri" pitchFamily="34" charset="0"/>
                <a:ea typeface="Calibri" pitchFamily="34" charset="-122"/>
                <a:cs typeface="Calibri" pitchFamily="34" charset="-120"/>
              </a:rPr>
              <a:t>After 31 Dec 2027</a:t>
            </a:r>
            <a:endParaRPr lang="en-US" sz="1100" dirty="0"/>
          </a:p>
        </p:txBody>
      </p:sp>
      <p:sp>
        <p:nvSpPr>
          <p:cNvPr id="19" name="Text 17"/>
          <p:cNvSpPr/>
          <p:nvPr/>
        </p:nvSpPr>
        <p:spPr>
          <a:xfrm>
            <a:off x="3017520" y="4160520"/>
            <a:ext cx="4709160" cy="74980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45Y and 48E terminate for wind and solar placed in service beyond this date</a:t>
            </a:r>
            <a:endParaRPr lang="en-US" sz="950" dirty="0"/>
          </a:p>
        </p:txBody>
      </p:sp>
      <p:sp>
        <p:nvSpPr>
          <p:cNvPr id="20" name="Shape 18"/>
          <p:cNvSpPr/>
          <p:nvPr/>
        </p:nvSpPr>
        <p:spPr>
          <a:xfrm>
            <a:off x="548640" y="4983480"/>
            <a:ext cx="7315200" cy="749808"/>
          </a:xfrm>
          <a:prstGeom prst="roundRect">
            <a:avLst>
              <a:gd name="adj" fmla="val 6098"/>
            </a:avLst>
          </a:prstGeom>
          <a:solidFill>
            <a:srgbClr val="EDF1F0"/>
          </a:solidFill>
          <a:ln/>
        </p:spPr>
      </p:sp>
      <p:sp>
        <p:nvSpPr>
          <p:cNvPr id="21" name="Shape 19"/>
          <p:cNvSpPr/>
          <p:nvPr/>
        </p:nvSpPr>
        <p:spPr>
          <a:xfrm>
            <a:off x="548640" y="4983480"/>
            <a:ext cx="82296" cy="749808"/>
          </a:xfrm>
          <a:prstGeom prst="rect">
            <a:avLst/>
          </a:prstGeom>
          <a:solidFill>
            <a:srgbClr val="E9A13B"/>
          </a:solidFill>
          <a:ln/>
        </p:spPr>
      </p:sp>
      <p:sp>
        <p:nvSpPr>
          <p:cNvPr id="22" name="Text 20"/>
          <p:cNvSpPr/>
          <p:nvPr/>
        </p:nvSpPr>
        <p:spPr>
          <a:xfrm>
            <a:off x="777240" y="4983480"/>
            <a:ext cx="2148840" cy="749808"/>
          </a:xfrm>
          <a:prstGeom prst="rect">
            <a:avLst/>
          </a:prstGeom>
          <a:noFill/>
          <a:ln/>
        </p:spPr>
        <p:txBody>
          <a:bodyPr wrap="square" lIns="0" tIns="0" rIns="0" bIns="0" rtlCol="0" anchor="ctr"/>
          <a:lstStyle/>
          <a:p>
            <a:pPr indent="0" marL="0">
              <a:buNone/>
            </a:pPr>
            <a:r>
              <a:rPr lang="en-US" sz="1100" b="1" dirty="0">
                <a:solidFill>
                  <a:srgbClr val="E9A13B"/>
                </a:solidFill>
                <a:latin typeface="Calibri" pitchFamily="34" charset="0"/>
                <a:ea typeface="Calibri" pitchFamily="34" charset="-122"/>
                <a:cs typeface="Calibri" pitchFamily="34" charset="-120"/>
              </a:rPr>
              <a:t>2034 – 2036</a:t>
            </a:r>
            <a:endParaRPr lang="en-US" sz="1100" dirty="0"/>
          </a:p>
        </p:txBody>
      </p:sp>
      <p:sp>
        <p:nvSpPr>
          <p:cNvPr id="23" name="Text 21"/>
          <p:cNvSpPr/>
          <p:nvPr/>
        </p:nvSpPr>
        <p:spPr>
          <a:xfrm>
            <a:off x="3017520" y="4983480"/>
            <a:ext cx="4709160" cy="74980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Storage, fuel cells and other qualifying technologies phase down: 75% for construction starting 2034, 50% in 2035, nil from 2036</a:t>
            </a:r>
            <a:endParaRPr lang="en-US" sz="950" dirty="0"/>
          </a:p>
        </p:txBody>
      </p:sp>
      <p:sp>
        <p:nvSpPr>
          <p:cNvPr id="24" name="Shape 22"/>
          <p:cNvSpPr/>
          <p:nvPr/>
        </p:nvSpPr>
        <p:spPr>
          <a:xfrm>
            <a:off x="8138160" y="2514600"/>
            <a:ext cx="3520440" cy="1600200"/>
          </a:xfrm>
          <a:prstGeom prst="roundRect">
            <a:avLst>
              <a:gd name="adj" fmla="val 3429"/>
            </a:avLst>
          </a:prstGeom>
          <a:solidFill>
            <a:srgbClr val="EDF1F0"/>
          </a:solidFill>
          <a:ln/>
        </p:spPr>
      </p:sp>
      <p:sp>
        <p:nvSpPr>
          <p:cNvPr id="25" name="Text 23"/>
          <p:cNvSpPr/>
          <p:nvPr/>
        </p:nvSpPr>
        <p:spPr>
          <a:xfrm>
            <a:off x="8339328" y="2642616"/>
            <a:ext cx="311810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Foreign entity restrictions</a:t>
            </a:r>
            <a:endParaRPr lang="en-US" sz="1250" dirty="0"/>
          </a:p>
        </p:txBody>
      </p:sp>
      <p:sp>
        <p:nvSpPr>
          <p:cNvPr id="26" name="Text 24"/>
          <p:cNvSpPr/>
          <p:nvPr/>
        </p:nvSpPr>
        <p:spPr>
          <a:xfrm>
            <a:off x="8339328" y="2971800"/>
            <a:ext cx="3118104" cy="9784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From 2026, no specified foreign entity or foreign-influenced entity can claim 45Y, 48E or 45X. This is an ownership test, not a technology test, and it cuts across the supply chain.</a:t>
            </a:r>
            <a:endParaRPr lang="en-US" sz="1000" dirty="0"/>
          </a:p>
        </p:txBody>
      </p:sp>
      <p:sp>
        <p:nvSpPr>
          <p:cNvPr id="27" name="Shape 25"/>
          <p:cNvSpPr/>
          <p:nvPr/>
        </p:nvSpPr>
        <p:spPr>
          <a:xfrm>
            <a:off x="8138160" y="4297680"/>
            <a:ext cx="3520440" cy="1508760"/>
          </a:xfrm>
          <a:prstGeom prst="roundRect">
            <a:avLst>
              <a:gd name="adj" fmla="val 3636"/>
            </a:avLst>
          </a:prstGeom>
          <a:solidFill>
            <a:srgbClr val="EDF1F0"/>
          </a:solidFill>
          <a:ln/>
        </p:spPr>
      </p:sp>
      <p:sp>
        <p:nvSpPr>
          <p:cNvPr id="28" name="Text 26"/>
          <p:cNvSpPr/>
          <p:nvPr/>
        </p:nvSpPr>
        <p:spPr>
          <a:xfrm>
            <a:off x="8339328" y="4425696"/>
            <a:ext cx="311810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Why it belongs in a risk deck</a:t>
            </a:r>
            <a:endParaRPr lang="en-US" sz="1250" dirty="0"/>
          </a:p>
        </p:txBody>
      </p:sp>
      <p:sp>
        <p:nvSpPr>
          <p:cNvPr id="29" name="Text 27"/>
          <p:cNvSpPr/>
          <p:nvPr/>
        </p:nvSpPr>
        <p:spPr>
          <a:xfrm>
            <a:off x="8339328" y="4754880"/>
            <a:ext cx="3118104" cy="8869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A credit cliff pulls construction starts forward and then stops them. Expect a build spike into the deadline, then an air pocket - visible in interconnection and equipment order data before it is visible in capacity.</a:t>
            </a:r>
            <a:endParaRPr lang="en-US" sz="1000" dirty="0"/>
          </a:p>
        </p:txBody>
      </p:sp>
      <p:sp>
        <p:nvSpPr>
          <p:cNvPr id="30" name="Text 28"/>
          <p:cNvSpPr/>
          <p:nvPr/>
        </p:nvSpPr>
        <p:spPr>
          <a:xfrm>
            <a:off x="548640" y="5623560"/>
            <a:ext cx="7315200" cy="548640"/>
          </a:xfrm>
          <a:prstGeom prst="rect">
            <a:avLst/>
          </a:prstGeom>
          <a:noFill/>
          <a:ln/>
        </p:spPr>
        <p:txBody>
          <a:bodyPr wrap="square" lIns="0" tIns="0" rIns="0" bIns="0" rtlCol="0" anchor="ctr"/>
          <a:lstStyle/>
          <a:p>
            <a:pPr indent="0" marL="0">
              <a:buNone/>
            </a:pPr>
            <a:r>
              <a:rPr lang="en-US" sz="1150" b="1" i="1" dirty="0">
                <a:solidFill>
                  <a:srgbClr val="C1553A"/>
                </a:solidFill>
                <a:latin typeface="Calibri" pitchFamily="34" charset="0"/>
                <a:ea typeface="Calibri" pitchFamily="34" charset="-122"/>
                <a:cs typeface="Calibri" pitchFamily="34" charset="-120"/>
              </a:rPr>
              <a:t>Today is 30 July 2026. The begin-construction cliff is three weeks behind us, and its consequences are not yet in any published capacity series.</a:t>
            </a:r>
            <a:endParaRPr lang="en-US" sz="1150" dirty="0"/>
          </a:p>
        </p:txBody>
      </p:sp>
      <p:sp>
        <p:nvSpPr>
          <p:cNvPr id="31" name="Text 29"/>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One Big Beautiful Bill Act; IRS Notice 2025-42 on beginning of construction; Treasury/IRS guidance on prohibited foreign entities. Accessed 30-Jul-2026. This is a summary for market context and is not tax advice.</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12</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Heat rate, spark spread, and the 10% error waiting for you</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single most dangerous thing a European practitioner can carry into this market</a:t>
            </a:r>
            <a:endParaRPr lang="en-US" sz="1250" dirty="0"/>
          </a:p>
        </p:txBody>
      </p:sp>
      <p:sp>
        <p:nvSpPr>
          <p:cNvPr id="6" name="Shape 4"/>
          <p:cNvSpPr/>
          <p:nvPr/>
        </p:nvSpPr>
        <p:spPr>
          <a:xfrm>
            <a:off x="548640" y="1463040"/>
            <a:ext cx="5577840" cy="1371600"/>
          </a:xfrm>
          <a:prstGeom prst="roundRect">
            <a:avLst>
              <a:gd name="adj" fmla="val 4000"/>
            </a:avLst>
          </a:prstGeom>
          <a:solidFill>
            <a:srgbClr val="C1553A"/>
          </a:solidFill>
          <a:ln/>
        </p:spPr>
      </p:sp>
      <p:sp>
        <p:nvSpPr>
          <p:cNvPr id="7" name="Text 5"/>
          <p:cNvSpPr/>
          <p:nvPr/>
        </p:nvSpPr>
        <p:spPr>
          <a:xfrm>
            <a:off x="777240" y="1554480"/>
            <a:ext cx="5120640" cy="27432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EUROPE — LHV</a:t>
            </a:r>
            <a:endParaRPr lang="en-US" sz="1200" dirty="0"/>
          </a:p>
        </p:txBody>
      </p:sp>
      <p:sp>
        <p:nvSpPr>
          <p:cNvPr id="8" name="Text 6"/>
          <p:cNvSpPr/>
          <p:nvPr/>
        </p:nvSpPr>
        <p:spPr>
          <a:xfrm>
            <a:off x="777240" y="1874520"/>
            <a:ext cx="5120640" cy="868680"/>
          </a:xfrm>
          <a:prstGeom prst="rect">
            <a:avLst/>
          </a:prstGeom>
          <a:noFill/>
          <a:ln/>
        </p:spPr>
        <p:txBody>
          <a:bodyPr wrap="square" lIns="0" tIns="0" rIns="0" bIns="0" rtlCol="0" anchor="ctr"/>
          <a:lstStyle/>
          <a:p>
            <a:pPr indent="0" marL="0">
              <a:buNone/>
            </a:pPr>
            <a:r>
              <a:rPr lang="en-US" sz="1050" dirty="0">
                <a:solidFill>
                  <a:srgbClr val="FCE8E2"/>
                </a:solidFill>
                <a:latin typeface="Calibri" pitchFamily="34" charset="0"/>
                <a:ea typeface="Calibri" pitchFamily="34" charset="-122"/>
                <a:cs typeface="Calibri" pitchFamily="34" charset="-120"/>
              </a:rPr>
              <a:t>Gas contracts settle in MWh. Turbine efficiency is quoted as a percentage on a lower-heating-value basis. A LHV/HHV correction of 0.9025 is applied where the two bases meet.</a:t>
            </a:r>
            <a:endParaRPr lang="en-US" sz="1050" dirty="0"/>
          </a:p>
        </p:txBody>
      </p:sp>
      <p:sp>
        <p:nvSpPr>
          <p:cNvPr id="9" name="Shape 7"/>
          <p:cNvSpPr/>
          <p:nvPr/>
        </p:nvSpPr>
        <p:spPr>
          <a:xfrm>
            <a:off x="6309360" y="1463040"/>
            <a:ext cx="5349240" cy="1371600"/>
          </a:xfrm>
          <a:prstGeom prst="roundRect">
            <a:avLst>
              <a:gd name="adj" fmla="val 4000"/>
            </a:avLst>
          </a:prstGeom>
          <a:solidFill>
            <a:srgbClr val="10323A"/>
          </a:solidFill>
          <a:ln/>
        </p:spPr>
      </p:sp>
      <p:sp>
        <p:nvSpPr>
          <p:cNvPr id="10" name="Text 8"/>
          <p:cNvSpPr/>
          <p:nvPr/>
        </p:nvSpPr>
        <p:spPr>
          <a:xfrm>
            <a:off x="6537960" y="1554480"/>
            <a:ext cx="4892040" cy="27432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NORTH AMERICA — HHV</a:t>
            </a:r>
            <a:endParaRPr lang="en-US" sz="1200" dirty="0"/>
          </a:p>
        </p:txBody>
      </p:sp>
      <p:sp>
        <p:nvSpPr>
          <p:cNvPr id="11" name="Text 9"/>
          <p:cNvSpPr/>
          <p:nvPr/>
        </p:nvSpPr>
        <p:spPr>
          <a:xfrm>
            <a:off x="6537960" y="1874520"/>
            <a:ext cx="4892040" cy="868680"/>
          </a:xfrm>
          <a:prstGeom prst="rect">
            <a:avLst/>
          </a:prstGeom>
          <a:noFill/>
          <a:ln/>
        </p:spPr>
        <p:txBody>
          <a:bodyPr wrap="square" lIns="0" tIns="0" rIns="0" bIns="0" rtlCol="0" anchor="ctr"/>
          <a:lstStyle/>
          <a:p>
            <a:pPr indent="0" marL="0">
              <a:buNone/>
            </a:pPr>
            <a:r>
              <a:rPr lang="en-US" sz="1050" dirty="0">
                <a:solidFill>
                  <a:srgbClr val="C7D4D3"/>
                </a:solidFill>
                <a:latin typeface="Calibri" pitchFamily="34" charset="0"/>
                <a:ea typeface="Calibri" pitchFamily="34" charset="-122"/>
                <a:cs typeface="Calibri" pitchFamily="34" charset="-120"/>
              </a:rPr>
              <a:t>Gas is priced, sold and custody-metered in $/MMBtu on a higher-heating-value basis. Heat rate is quoted in Btu/kWh, also HHV. Both sides of the spread are already on the same basis.</a:t>
            </a:r>
            <a:endParaRPr lang="en-US" sz="1050" dirty="0"/>
          </a:p>
        </p:txBody>
      </p:sp>
      <p:sp>
        <p:nvSpPr>
          <p:cNvPr id="12" name="Shape 10"/>
          <p:cNvSpPr/>
          <p:nvPr/>
        </p:nvSpPr>
        <p:spPr>
          <a:xfrm>
            <a:off x="548640" y="3017520"/>
            <a:ext cx="11109960" cy="841248"/>
          </a:xfrm>
          <a:prstGeom prst="roundRect">
            <a:avLst>
              <a:gd name="adj" fmla="val 6522"/>
            </a:avLst>
          </a:prstGeom>
          <a:solidFill>
            <a:srgbClr val="0A2126"/>
          </a:solidFill>
          <a:ln/>
        </p:spPr>
      </p:sp>
      <p:sp>
        <p:nvSpPr>
          <p:cNvPr id="13" name="Text 11"/>
          <p:cNvSpPr/>
          <p:nvPr/>
        </p:nvSpPr>
        <p:spPr>
          <a:xfrm>
            <a:off x="777240" y="3108960"/>
            <a:ext cx="10607040" cy="658368"/>
          </a:xfrm>
          <a:prstGeom prst="rect">
            <a:avLst/>
          </a:prstGeom>
          <a:noFill/>
          <a:ln/>
        </p:spPr>
        <p:txBody>
          <a:bodyPr wrap="square" lIns="0" tIns="0" rIns="0" bIns="0" rtlCol="0" anchor="ctr"/>
          <a:lstStyle/>
          <a:p>
            <a:pPr indent="0" marL="0">
              <a:buNone/>
            </a:pPr>
            <a:r>
              <a:rPr lang="en-US" sz="1400" b="1" dirty="0">
                <a:solidFill>
                  <a:srgbClr val="FFFFFF"/>
                </a:solidFill>
                <a:latin typeface="Cambria" pitchFamily="34" charset="0"/>
                <a:ea typeface="Cambria" pitchFamily="34" charset="-122"/>
                <a:cs typeface="Cambria" pitchFamily="34" charset="-120"/>
              </a:rPr>
              <a:t>Clean spark  =  Power ($/MWh)  −  HR (MMBtu/MWh) × Gas ($/MMBtu)  −  VOM  −  HR × 53.06/1000 × Allowance ($/tonne)</a:t>
            </a:r>
            <a:endParaRPr lang="en-US" sz="1400" dirty="0"/>
          </a:p>
        </p:txBody>
      </p:sp>
      <p:sp>
        <p:nvSpPr>
          <p:cNvPr id="14" name="Text 12"/>
          <p:cNvSpPr/>
          <p:nvPr/>
        </p:nvSpPr>
        <p:spPr>
          <a:xfrm>
            <a:off x="548640" y="3931920"/>
            <a:ext cx="11109960" cy="274320"/>
          </a:xfrm>
          <a:prstGeom prst="rect">
            <a:avLst/>
          </a:prstGeom>
          <a:noFill/>
          <a:ln/>
        </p:spPr>
        <p:txBody>
          <a:bodyPr wrap="square" lIns="0" tIns="0" rIns="0" bIns="0" rtlCol="0" anchor="ctr"/>
          <a:lstStyle/>
          <a:p>
            <a:pPr algn="ctr" indent="0" marL="0">
              <a:buNone/>
            </a:pPr>
            <a:r>
              <a:rPr lang="en-US" sz="1100" b="1" dirty="0">
                <a:solidFill>
                  <a:srgbClr val="C1553A"/>
                </a:solidFill>
                <a:latin typeface="Calibri" pitchFamily="34" charset="0"/>
                <a:ea typeface="Calibri" pitchFamily="34" charset="-122"/>
                <a:cs typeface="Calibri" pitchFamily="34" charset="-120"/>
              </a:rPr>
              <a:t>There is no 0.9025 term. Inserting one — the reflex of anyone who learned this in Europe — overstates the spread by about 10%.</a:t>
            </a:r>
            <a:endParaRPr lang="en-US" sz="1100" dirty="0"/>
          </a:p>
        </p:txBody>
      </p:sp>
      <p:sp>
        <p:nvSpPr>
          <p:cNvPr id="15" name="Text 13"/>
          <p:cNvSpPr/>
          <p:nvPr/>
        </p:nvSpPr>
        <p:spPr>
          <a:xfrm>
            <a:off x="548640" y="4315968"/>
            <a:ext cx="5760720" cy="256032"/>
          </a:xfrm>
          <a:prstGeom prst="rect">
            <a:avLst/>
          </a:prstGeom>
          <a:noFill/>
          <a:ln/>
        </p:spPr>
        <p:txBody>
          <a:bodyPr wrap="square" lIns="0" tIns="0" rIns="0" bIns="0" rtlCol="0" anchor="ctr"/>
          <a:lstStyle/>
          <a:p>
            <a:pPr indent="0" marL="0">
              <a:buNone/>
            </a:pPr>
            <a:r>
              <a:rPr lang="en-US" sz="1150" b="1" dirty="0">
                <a:solidFill>
                  <a:srgbClr val="10323A"/>
                </a:solidFill>
                <a:latin typeface="Calibri" pitchFamily="34" charset="0"/>
                <a:ea typeface="Calibri" pitchFamily="34" charset="-122"/>
                <a:cs typeface="Calibri" pitchFamily="34" charset="-120"/>
              </a:rPr>
              <a:t>The two programmes' CO2 factors are the same physics on different bases</a:t>
            </a:r>
            <a:endParaRPr lang="en-US" sz="11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48640" y="4617720"/>
          <a:ext cx="5760720" cy="914400"/>
        </p:xfrm>
        <a:graphic>
          <a:graphicData uri="http://schemas.openxmlformats.org/drawingml/2006/table">
            <a:tbl>
              <a:tblPr/>
              <a:tblGrid>
                <a:gridCol w="3657600"/>
                <a:gridCol w="210312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Step</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Value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EU programme factor, LHV thermal</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0.20196 tCO2/MWh</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 3.412142 MMBtu/MWh</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0.059188 t/MMBtu LHV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 0.9025 (LHV → HHV)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53.42 kg/MMBtu HHV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EPA published factor, HHV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53.06 kg/MMBtu</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Agreement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0.67%</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bl>
          </a:graphicData>
        </a:graphic>
      </p:graphicFrame>
      <p:sp>
        <p:nvSpPr>
          <p:cNvPr id="17" name="Shape 14"/>
          <p:cNvSpPr/>
          <p:nvPr/>
        </p:nvSpPr>
        <p:spPr>
          <a:xfrm>
            <a:off x="6537960" y="4315968"/>
            <a:ext cx="5120640" cy="1463040"/>
          </a:xfrm>
          <a:prstGeom prst="roundRect">
            <a:avLst>
              <a:gd name="adj" fmla="val 3750"/>
            </a:avLst>
          </a:prstGeom>
          <a:solidFill>
            <a:srgbClr val="EDF1F0"/>
          </a:solidFill>
          <a:ln/>
        </p:spPr>
      </p:sp>
      <p:sp>
        <p:nvSpPr>
          <p:cNvPr id="18" name="Text 15"/>
          <p:cNvSpPr/>
          <p:nvPr/>
        </p:nvSpPr>
        <p:spPr>
          <a:xfrm>
            <a:off x="6739128" y="4443984"/>
            <a:ext cx="471830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How the programme enforces it</a:t>
            </a:r>
            <a:endParaRPr lang="en-US" sz="1250" dirty="0"/>
          </a:p>
        </p:txBody>
      </p:sp>
      <p:sp>
        <p:nvSpPr>
          <p:cNvPr id="19" name="Text 16"/>
          <p:cNvSpPr/>
          <p:nvPr/>
        </p:nvSpPr>
        <p:spPr>
          <a:xfrm>
            <a:off x="6739128" y="4773168"/>
            <a:ext cx="4718304" cy="8412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GetConvention() refuses to return any unit basis whose Locked flag is not set. The workbook carries this bridge as live formulas, and the verification harness fails the build if the agreement exceeds 1%. Tested by deliberate sabotage: pasting the LHV number over the EPA factor produces a 9.75% disagreement and a hard fail.</a:t>
            </a:r>
            <a:endParaRPr lang="en-US" sz="1000" dirty="0"/>
          </a:p>
        </p:txBody>
      </p:sp>
      <p:sp>
        <p:nvSpPr>
          <p:cNvPr id="20" name="Text 17"/>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EPA GHG Emission Factors Hub; EU Energy Programme locked conventions. 1 MWh = 3.412141633 MMBtu, exact by definition of the Btu(IT).</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13</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Where the data comes from, and what is honestly not verified</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Verification status is stated per source. Where a call could not be made, it says so</a:t>
            </a:r>
            <a:endParaRPr lang="en-US" sz="125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548640" y="1508760"/>
          <a:ext cx="7589520" cy="914400"/>
        </p:xfrm>
        <a:graphic>
          <a:graphicData uri="http://schemas.openxmlformats.org/drawingml/2006/table">
            <a:tbl>
              <a:tblPr/>
              <a:tblGrid>
                <a:gridCol w="1600200"/>
                <a:gridCol w="2331720"/>
                <a:gridCol w="1051560"/>
                <a:gridCol w="2606040"/>
              </a:tblGrid>
              <a:tr h="0">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Source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What it gives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Auth</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Status 30-Jul-2026</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NYISO MIS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Day-ahead and real-time LBMP with components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VERIFIED LIVE — full 29-Jul file returned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ERCOT Public API</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Settlement point prices, 35 portal reports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OAuth +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CONFIRMED — registration required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EPA CAMPD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Unit-level hourly heat input, CO2, gross load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 — no key held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EIA Open Data v2</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Capacity, generation, demand, gas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 — no key held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PJM Data Miner 2</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LMP with components, auction results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CAISO OASIS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LMP</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ZIP wrapper — download step required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MISO</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Real-time and market data</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FAILED — legacy route returned no data</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Regional gas indices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Waha, AECO, Algonquin, SoCal</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Licensed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SOURCED — same rule as EU curves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7" name="Shape 4"/>
          <p:cNvSpPr/>
          <p:nvPr/>
        </p:nvSpPr>
        <p:spPr>
          <a:xfrm>
            <a:off x="8412480" y="1508760"/>
            <a:ext cx="3246120" cy="2103120"/>
          </a:xfrm>
          <a:prstGeom prst="roundRect">
            <a:avLst>
              <a:gd name="adj" fmla="val 2609"/>
            </a:avLst>
          </a:prstGeom>
          <a:solidFill>
            <a:srgbClr val="EDF1F0"/>
          </a:solidFill>
          <a:ln/>
        </p:spPr>
      </p:sp>
      <p:sp>
        <p:nvSpPr>
          <p:cNvPr id="8" name="Text 5"/>
          <p:cNvSpPr/>
          <p:nvPr/>
        </p:nvSpPr>
        <p:spPr>
          <a:xfrm>
            <a:off x="8613648" y="1636776"/>
            <a:ext cx="284378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The highest-value source</a:t>
            </a:r>
            <a:endParaRPr lang="en-US" sz="1250" dirty="0"/>
          </a:p>
        </p:txBody>
      </p:sp>
      <p:sp>
        <p:nvSpPr>
          <p:cNvPr id="9" name="Text 6"/>
          <p:cNvSpPr/>
          <p:nvPr/>
        </p:nvSpPr>
        <p:spPr>
          <a:xfrm>
            <a:off x="8613648" y="1965960"/>
            <a:ext cx="2843784" cy="148132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EPA CAMPD has no European equivalent. Unit-level hourly heat input and CO2 lets the implied heat rate of the marginal unit be measured from data rather than assumed. It should anchor the quant layer.</a:t>
            </a:r>
            <a:endParaRPr lang="en-US" sz="1000" dirty="0"/>
          </a:p>
        </p:txBody>
      </p:sp>
      <p:sp>
        <p:nvSpPr>
          <p:cNvPr id="10" name="Shape 7"/>
          <p:cNvSpPr/>
          <p:nvPr/>
        </p:nvSpPr>
        <p:spPr>
          <a:xfrm>
            <a:off x="8412480" y="3794760"/>
            <a:ext cx="3246120" cy="1965960"/>
          </a:xfrm>
          <a:prstGeom prst="roundRect">
            <a:avLst>
              <a:gd name="adj" fmla="val 2791"/>
            </a:avLst>
          </a:prstGeom>
          <a:solidFill>
            <a:srgbClr val="EDF1F0"/>
          </a:solidFill>
          <a:ln/>
        </p:spPr>
      </p:sp>
      <p:sp>
        <p:nvSpPr>
          <p:cNvPr id="11" name="Text 8"/>
          <p:cNvSpPr/>
          <p:nvPr/>
        </p:nvSpPr>
        <p:spPr>
          <a:xfrm>
            <a:off x="8613648" y="3922776"/>
            <a:ext cx="284378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The blocker</a:t>
            </a:r>
            <a:endParaRPr lang="en-US" sz="1250" dirty="0"/>
          </a:p>
        </p:txBody>
      </p:sp>
      <p:sp>
        <p:nvSpPr>
          <p:cNvPr id="12" name="Text 9"/>
          <p:cNvSpPr/>
          <p:nvPr/>
        </p:nvSpPr>
        <p:spPr>
          <a:xfrm>
            <a:off x="8613648" y="4251960"/>
            <a:ext cx="2843784" cy="13441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MISO's legacy data route returned no data on 30 July 2026 — it has moved. MISO is in Batch 1, so this must be resolved before Batch 1 starts. It is recorded as BLOCKED in the market registry rather than quietly worked around.</a:t>
            </a:r>
            <a:endParaRPr lang="en-US" sz="1000" dirty="0"/>
          </a:p>
        </p:txBody>
      </p:sp>
      <p:sp>
        <p:nvSpPr>
          <p:cNvPr id="13" name="Text 10"/>
          <p:cNvSpPr/>
          <p:nvPr/>
        </p:nvSpPr>
        <p:spPr>
          <a:xfrm>
            <a:off x="548640" y="4069080"/>
            <a:ext cx="7589520" cy="640080"/>
          </a:xfrm>
          <a:prstGeom prst="rect">
            <a:avLst/>
          </a:prstGeom>
          <a:noFill/>
          <a:ln/>
        </p:spPr>
        <p:txBody>
          <a:bodyPr wrap="square" lIns="0" tIns="0" rIns="0" bIns="0" rtlCol="0" anchor="ctr"/>
          <a:lstStyle/>
          <a:p>
            <a:pPr indent="0" marL="0">
              <a:buNone/>
            </a:pPr>
            <a:r>
              <a:rPr lang="en-US" sz="1050" i="1" dirty="0">
                <a:solidFill>
                  <a:srgbClr val="1A2B2F"/>
                </a:solidFill>
                <a:latin typeface="Calibri" pitchFamily="34" charset="0"/>
                <a:ea typeface="Calibri" pitchFamily="34" charset="-122"/>
                <a:cs typeface="Calibri" pitchFamily="34" charset="-120"/>
              </a:rPr>
              <a:t>V-codes, carried unchanged from the EU programme: LIVE (retrieved, dated) · SRC (published, cited) · CONF (primary text) · CALC (in-workbook formula) · GAP (known missing, never estimated into).</a:t>
            </a:r>
            <a:endParaRPr lang="en-US" sz="1050" dirty="0"/>
          </a:p>
        </p:txBody>
      </p:sp>
      <p:sp>
        <p:nvSpPr>
          <p:cNvPr id="14" name="Text 11"/>
          <p:cNvSpPr/>
          <p:nvPr/>
        </p:nvSpPr>
        <p:spPr>
          <a:xfrm>
            <a:off x="548640" y="4800600"/>
            <a:ext cx="3566160" cy="731520"/>
          </a:xfrm>
          <a:prstGeom prst="rect">
            <a:avLst/>
          </a:prstGeom>
          <a:noFill/>
          <a:ln/>
        </p:spPr>
        <p:txBody>
          <a:bodyPr wrap="square" lIns="0" tIns="0" rIns="0" bIns="0" rtlCol="0" anchor="ctr"/>
          <a:lstStyle/>
          <a:p>
            <a:pPr algn="l" indent="0" marL="0">
              <a:buNone/>
            </a:pPr>
            <a:r>
              <a:rPr lang="en-US" sz="3800" b="1" dirty="0">
                <a:solidFill>
                  <a:srgbClr val="4E9C8E"/>
                </a:solidFill>
                <a:latin typeface="Cambria" pitchFamily="34" charset="0"/>
                <a:ea typeface="Cambria" pitchFamily="34" charset="-122"/>
                <a:cs typeface="Cambria" pitchFamily="34" charset="-120"/>
              </a:rPr>
              <a:t>42 / 42</a:t>
            </a:r>
            <a:endParaRPr lang="en-US" sz="3800" dirty="0"/>
          </a:p>
        </p:txBody>
      </p:sp>
      <p:sp>
        <p:nvSpPr>
          <p:cNvPr id="15" name="Text 12"/>
          <p:cNvSpPr/>
          <p:nvPr/>
        </p:nvSpPr>
        <p:spPr>
          <a:xfrm>
            <a:off x="548640" y="5513832"/>
            <a:ext cx="356616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verification checks passing on the Batch 0 workbooks</a:t>
            </a:r>
            <a:endParaRPr lang="en-US" sz="1000" dirty="0"/>
          </a:p>
        </p:txBody>
      </p:sp>
      <p:sp>
        <p:nvSpPr>
          <p:cNvPr id="16" name="Text 13"/>
          <p:cNvSpPr/>
          <p:nvPr/>
        </p:nvSpPr>
        <p:spPr>
          <a:xfrm>
            <a:off x="4297680" y="4800600"/>
            <a:ext cx="3840480" cy="731520"/>
          </a:xfrm>
          <a:prstGeom prst="rect">
            <a:avLst/>
          </a:prstGeom>
          <a:noFill/>
          <a:ln/>
        </p:spPr>
        <p:txBody>
          <a:bodyPr wrap="square" lIns="0" tIns="0" rIns="0" bIns="0" rtlCol="0" anchor="ctr"/>
          <a:lstStyle/>
          <a:p>
            <a:pPr algn="l" indent="0" marL="0">
              <a:buNone/>
            </a:pPr>
            <a:r>
              <a:rPr lang="en-US" sz="3800" b="1" dirty="0">
                <a:solidFill>
                  <a:srgbClr val="10323A"/>
                </a:solidFill>
                <a:latin typeface="Cambria" pitchFamily="34" charset="0"/>
                <a:ea typeface="Cambria" pitchFamily="34" charset="-122"/>
                <a:cs typeface="Cambria" pitchFamily="34" charset="-120"/>
              </a:rPr>
              <a:t>4 / 4</a:t>
            </a:r>
            <a:endParaRPr lang="en-US" sz="3800" dirty="0"/>
          </a:p>
        </p:txBody>
      </p:sp>
      <p:sp>
        <p:nvSpPr>
          <p:cNvPr id="17" name="Text 14"/>
          <p:cNvSpPr/>
          <p:nvPr/>
        </p:nvSpPr>
        <p:spPr>
          <a:xfrm>
            <a:off x="4297680" y="5513832"/>
            <a:ext cx="384048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deliberate sabotage attempts caught by the harness</a:t>
            </a:r>
            <a:endParaRPr lang="en-US" sz="1000" dirty="0"/>
          </a:p>
        </p:txBody>
      </p:sp>
      <p:sp>
        <p:nvSpPr>
          <p:cNvPr id="18" name="Text 1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Americas Energy Programme source registry and verify_us.py output, 30-Jul-2026.</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14</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What your European experience buys you, and what it costs you</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honest delta - read this before opening the first market pack</a:t>
            </a:r>
            <a:endParaRPr lang="en-US" sz="125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109960" cy="914400"/>
        </p:xfrm>
        <a:graphic>
          <a:graphicData uri="http://schemas.openxmlformats.org/drawingml/2006/table">
            <a:tbl>
              <a:tblPr/>
              <a:tblGrid>
                <a:gridCol w="2011680"/>
                <a:gridCol w="3017520"/>
                <a:gridCol w="3520440"/>
                <a:gridCol w="2560320"/>
              </a:tblGrid>
              <a:tr h="0">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Dimension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Europe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North America</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Verdict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Price formation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Zonal, one price per bidding zone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Nodal LMP, thousands of buses, a handful trade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Congestion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Socialised, resolved by redispatch after clearing</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Priced in every LMP; hedged with FTR/CRR/TCC</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NEW — no template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Resource adequacy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Patchwork of national CRMs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Forward auctions in four ISOs, energy-only in two</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Gas calorific basis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LHV</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HHV</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INVERT — 10% if carried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Mass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Metric tonnes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Short tons at EPA, tonnes for allowances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CONVERT — 10.2%</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Carbon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One instrument (EU ETS), plus CBAM and ETS2</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Four regimes and a large no-price zone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Regulator</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ACER + NRAs; REMIT / EMIR / MiFID II</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FERC + NERC + state PUCs; CFTC for derivatives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Demand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Flat to declining</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Fastest growth since the 1970s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INVERT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Hydro-led market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Nordics reservoir and EPAD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Brazil PLD by submarket, cost-based dispatch</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TRANSFERS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Split organising logic</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Nordics: structure country-first, price zone-first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MISO North/Central/South; Brazil submarkets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TRANSFERS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Dated policy switch</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UK CPS abolition, April 2028</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45Y/48E cliff; RGGI review; WCI linkage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TRANSFERS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Net-producer formulas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Suppressed for Norway and Denmark</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Suppressed programme-wide — US and Canada both net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TRANSFERS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7" name="Text 4"/>
          <p:cNvSpPr/>
          <p:nvPr/>
        </p:nvSpPr>
        <p:spPr>
          <a:xfrm>
            <a:off x="548640" y="3977640"/>
            <a:ext cx="11109960" cy="54864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Four things transfer cleanly. Eight need rebuilding, and two of those are silent 10% errors that produce entirely plausible numbers. That asymmetry is why this programme has its own parameter structure rather than reusing Europe's.</a:t>
            </a:r>
            <a:endParaRPr lang="en-US" sz="1150" dirty="0"/>
          </a:p>
        </p:txBody>
      </p:sp>
      <p:sp>
        <p:nvSpPr>
          <p:cNvPr id="8" name="Text 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Americas Energy Programme plan §2, structural deltas. 30-Jul-2026.</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01</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How the Americas programme fits together</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Two foundation decks, then seventeen market packs on a common template, then environmental markets, consolidation and the quant layer</a:t>
            </a:r>
            <a:endParaRPr lang="en-US" sz="1250" dirty="0"/>
          </a:p>
        </p:txBody>
      </p:sp>
      <p:graphicFrame>
        <p:nvGraphicFramePr>
          <p:cNvPr id="6" name="Chart 0" descr=""/>
          <p:cNvGraphicFramePr/>
          <p:nvPr/>
        </p:nvGraphicFramePr>
        <p:xfrm>
          <a:off x="548640" y="1463040"/>
          <a:ext cx="5486400" cy="356616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6400800" y="1600200"/>
            <a:ext cx="5257800" cy="713232"/>
          </a:xfrm>
          <a:prstGeom prst="roundRect">
            <a:avLst>
              <a:gd name="adj" fmla="val 7692"/>
            </a:avLst>
          </a:prstGeom>
          <a:solidFill>
            <a:srgbClr val="F7F9F9"/>
          </a:solidFill>
          <a:ln/>
        </p:spPr>
      </p:sp>
      <p:sp>
        <p:nvSpPr>
          <p:cNvPr id="8" name="Shape 5"/>
          <p:cNvSpPr/>
          <p:nvPr/>
        </p:nvSpPr>
        <p:spPr>
          <a:xfrm>
            <a:off x="6547104" y="1773936"/>
            <a:ext cx="365760" cy="365760"/>
          </a:xfrm>
          <a:prstGeom prst="ellipse">
            <a:avLst/>
          </a:prstGeom>
          <a:solidFill>
            <a:srgbClr val="10323A"/>
          </a:solidFill>
          <a:ln/>
        </p:spPr>
      </p:sp>
      <p:sp>
        <p:nvSpPr>
          <p:cNvPr id="9" name="Text 6"/>
          <p:cNvSpPr/>
          <p:nvPr/>
        </p:nvSpPr>
        <p:spPr>
          <a:xfrm>
            <a:off x="6547104" y="1773936"/>
            <a:ext cx="365760" cy="365760"/>
          </a:xfrm>
          <a:prstGeom prst="rect">
            <a:avLst/>
          </a:prstGeom>
          <a:noFill/>
          <a:ln/>
        </p:spPr>
        <p:txBody>
          <a:bodyPr wrap="square" lIns="0" tIns="0" rIns="0" bIns="0" rtlCol="0" anchor="ctr"/>
          <a:lstStyle/>
          <a:p>
            <a:pPr algn="ctr" indent="0" marL="0">
              <a:buNone/>
            </a:pPr>
            <a:r>
              <a:rPr lang="en-US" sz="1100" b="1" dirty="0">
                <a:solidFill>
                  <a:srgbClr val="E9A13B"/>
                </a:solidFill>
                <a:latin typeface="Calibri" pitchFamily="34" charset="0"/>
                <a:ea typeface="Calibri" pitchFamily="34" charset="-122"/>
                <a:cs typeface="Calibri" pitchFamily="34" charset="-120"/>
              </a:rPr>
              <a:t>1</a:t>
            </a:r>
            <a:endParaRPr lang="en-US" sz="1100" dirty="0"/>
          </a:p>
        </p:txBody>
      </p:sp>
      <p:sp>
        <p:nvSpPr>
          <p:cNvPr id="10" name="Text 7"/>
          <p:cNvSpPr/>
          <p:nvPr/>
        </p:nvSpPr>
        <p:spPr>
          <a:xfrm>
            <a:off x="7040880" y="1682496"/>
            <a:ext cx="4480560" cy="256032"/>
          </a:xfrm>
          <a:prstGeom prst="rect">
            <a:avLst/>
          </a:prstGeom>
          <a:noFill/>
          <a:ln/>
        </p:spPr>
        <p:txBody>
          <a:bodyPr wrap="square" lIns="0" tIns="0" rIns="0" bIns="0" rtlCol="0" anchor="ctr"/>
          <a:lstStyle/>
          <a:p>
            <a:pPr indent="0" marL="0">
              <a:buNone/>
            </a:pPr>
            <a:r>
              <a:rPr lang="en-US" sz="1150" b="1" dirty="0">
                <a:solidFill>
                  <a:srgbClr val="10323A"/>
                </a:solidFill>
                <a:latin typeface="Calibri" pitchFamily="34" charset="0"/>
                <a:ea typeface="Calibri" pitchFamily="34" charset="-122"/>
                <a:cs typeface="Calibri" pitchFamily="34" charset="-120"/>
              </a:rPr>
              <a:t>Batch 1</a:t>
            </a:r>
            <a:endParaRPr lang="en-US" sz="1150" dirty="0"/>
          </a:p>
        </p:txBody>
      </p:sp>
      <p:sp>
        <p:nvSpPr>
          <p:cNvPr id="11" name="Text 8"/>
          <p:cNvSpPr/>
          <p:nvPr/>
        </p:nvSpPr>
        <p:spPr>
          <a:xfrm>
            <a:off x="7040880" y="1938528"/>
            <a:ext cx="4480560" cy="310896"/>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PJM, ERCOT, MISO - the three archetypes, not the three biggest</a:t>
            </a:r>
            <a:endParaRPr lang="en-US" sz="950" dirty="0"/>
          </a:p>
        </p:txBody>
      </p:sp>
      <p:sp>
        <p:nvSpPr>
          <p:cNvPr id="12" name="Shape 9"/>
          <p:cNvSpPr/>
          <p:nvPr/>
        </p:nvSpPr>
        <p:spPr>
          <a:xfrm>
            <a:off x="6400800" y="2386584"/>
            <a:ext cx="5257800" cy="713232"/>
          </a:xfrm>
          <a:prstGeom prst="roundRect">
            <a:avLst>
              <a:gd name="adj" fmla="val 7692"/>
            </a:avLst>
          </a:prstGeom>
          <a:solidFill>
            <a:srgbClr val="EDF1F0"/>
          </a:solidFill>
          <a:ln/>
        </p:spPr>
      </p:sp>
      <p:sp>
        <p:nvSpPr>
          <p:cNvPr id="13" name="Shape 10"/>
          <p:cNvSpPr/>
          <p:nvPr/>
        </p:nvSpPr>
        <p:spPr>
          <a:xfrm>
            <a:off x="6547104" y="2560320"/>
            <a:ext cx="365760" cy="365760"/>
          </a:xfrm>
          <a:prstGeom prst="ellipse">
            <a:avLst/>
          </a:prstGeom>
          <a:solidFill>
            <a:srgbClr val="10323A"/>
          </a:solidFill>
          <a:ln/>
        </p:spPr>
      </p:sp>
      <p:sp>
        <p:nvSpPr>
          <p:cNvPr id="14" name="Text 11"/>
          <p:cNvSpPr/>
          <p:nvPr/>
        </p:nvSpPr>
        <p:spPr>
          <a:xfrm>
            <a:off x="6547104" y="2560320"/>
            <a:ext cx="365760" cy="365760"/>
          </a:xfrm>
          <a:prstGeom prst="rect">
            <a:avLst/>
          </a:prstGeom>
          <a:noFill/>
          <a:ln/>
        </p:spPr>
        <p:txBody>
          <a:bodyPr wrap="square" lIns="0" tIns="0" rIns="0" bIns="0" rtlCol="0" anchor="ctr"/>
          <a:lstStyle/>
          <a:p>
            <a:pPr algn="ctr" indent="0" marL="0">
              <a:buNone/>
            </a:pPr>
            <a:r>
              <a:rPr lang="en-US" sz="1100" b="1" dirty="0">
                <a:solidFill>
                  <a:srgbClr val="E9A13B"/>
                </a:solidFill>
                <a:latin typeface="Calibri" pitchFamily="34" charset="0"/>
                <a:ea typeface="Calibri" pitchFamily="34" charset="-122"/>
                <a:cs typeface="Calibri" pitchFamily="34" charset="-120"/>
              </a:rPr>
              <a:t>2</a:t>
            </a:r>
            <a:endParaRPr lang="en-US" sz="1100" dirty="0"/>
          </a:p>
        </p:txBody>
      </p:sp>
      <p:sp>
        <p:nvSpPr>
          <p:cNvPr id="15" name="Text 12"/>
          <p:cNvSpPr/>
          <p:nvPr/>
        </p:nvSpPr>
        <p:spPr>
          <a:xfrm>
            <a:off x="7040880" y="2468880"/>
            <a:ext cx="4480560" cy="256032"/>
          </a:xfrm>
          <a:prstGeom prst="rect">
            <a:avLst/>
          </a:prstGeom>
          <a:noFill/>
          <a:ln/>
        </p:spPr>
        <p:txBody>
          <a:bodyPr wrap="square" lIns="0" tIns="0" rIns="0" bIns="0" rtlCol="0" anchor="ctr"/>
          <a:lstStyle/>
          <a:p>
            <a:pPr indent="0" marL="0">
              <a:buNone/>
            </a:pPr>
            <a:r>
              <a:rPr lang="en-US" sz="1150" b="1" dirty="0">
                <a:solidFill>
                  <a:srgbClr val="10323A"/>
                </a:solidFill>
                <a:latin typeface="Calibri" pitchFamily="34" charset="0"/>
                <a:ea typeface="Calibri" pitchFamily="34" charset="-122"/>
                <a:cs typeface="Calibri" pitchFamily="34" charset="-120"/>
              </a:rPr>
              <a:t>Batch 2</a:t>
            </a:r>
            <a:endParaRPr lang="en-US" sz="1150" dirty="0"/>
          </a:p>
        </p:txBody>
      </p:sp>
      <p:sp>
        <p:nvSpPr>
          <p:cNvPr id="16" name="Text 13"/>
          <p:cNvSpPr/>
          <p:nvPr/>
        </p:nvSpPr>
        <p:spPr>
          <a:xfrm>
            <a:off x="7040880" y="2724912"/>
            <a:ext cx="4480560" cy="310896"/>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CAISO, NYISO, ISO-NE, SPP</a:t>
            </a:r>
            <a:endParaRPr lang="en-US" sz="950" dirty="0"/>
          </a:p>
        </p:txBody>
      </p:sp>
      <p:sp>
        <p:nvSpPr>
          <p:cNvPr id="17" name="Shape 14"/>
          <p:cNvSpPr/>
          <p:nvPr/>
        </p:nvSpPr>
        <p:spPr>
          <a:xfrm>
            <a:off x="6400800" y="3172968"/>
            <a:ext cx="5257800" cy="713232"/>
          </a:xfrm>
          <a:prstGeom prst="roundRect">
            <a:avLst>
              <a:gd name="adj" fmla="val 7692"/>
            </a:avLst>
          </a:prstGeom>
          <a:solidFill>
            <a:srgbClr val="F7F9F9"/>
          </a:solidFill>
          <a:ln/>
        </p:spPr>
      </p:sp>
      <p:sp>
        <p:nvSpPr>
          <p:cNvPr id="18" name="Shape 15"/>
          <p:cNvSpPr/>
          <p:nvPr/>
        </p:nvSpPr>
        <p:spPr>
          <a:xfrm>
            <a:off x="6547104" y="3346704"/>
            <a:ext cx="365760" cy="365760"/>
          </a:xfrm>
          <a:prstGeom prst="ellipse">
            <a:avLst/>
          </a:prstGeom>
          <a:solidFill>
            <a:srgbClr val="10323A"/>
          </a:solidFill>
          <a:ln/>
        </p:spPr>
      </p:sp>
      <p:sp>
        <p:nvSpPr>
          <p:cNvPr id="19" name="Text 16"/>
          <p:cNvSpPr/>
          <p:nvPr/>
        </p:nvSpPr>
        <p:spPr>
          <a:xfrm>
            <a:off x="6547104" y="3346704"/>
            <a:ext cx="365760" cy="365760"/>
          </a:xfrm>
          <a:prstGeom prst="rect">
            <a:avLst/>
          </a:prstGeom>
          <a:noFill/>
          <a:ln/>
        </p:spPr>
        <p:txBody>
          <a:bodyPr wrap="square" lIns="0" tIns="0" rIns="0" bIns="0" rtlCol="0" anchor="ctr"/>
          <a:lstStyle/>
          <a:p>
            <a:pPr algn="ctr" indent="0" marL="0">
              <a:buNone/>
            </a:pPr>
            <a:r>
              <a:rPr lang="en-US" sz="1100" b="1" dirty="0">
                <a:solidFill>
                  <a:srgbClr val="E9A13B"/>
                </a:solidFill>
                <a:latin typeface="Calibri" pitchFamily="34" charset="0"/>
                <a:ea typeface="Calibri" pitchFamily="34" charset="-122"/>
                <a:cs typeface="Calibri" pitchFamily="34" charset="-120"/>
              </a:rPr>
              <a:t>3</a:t>
            </a:r>
            <a:endParaRPr lang="en-US" sz="1100" dirty="0"/>
          </a:p>
        </p:txBody>
      </p:sp>
      <p:sp>
        <p:nvSpPr>
          <p:cNvPr id="20" name="Text 17"/>
          <p:cNvSpPr/>
          <p:nvPr/>
        </p:nvSpPr>
        <p:spPr>
          <a:xfrm>
            <a:off x="7040880" y="3255264"/>
            <a:ext cx="4480560" cy="256032"/>
          </a:xfrm>
          <a:prstGeom prst="rect">
            <a:avLst/>
          </a:prstGeom>
          <a:noFill/>
          <a:ln/>
        </p:spPr>
        <p:txBody>
          <a:bodyPr wrap="square" lIns="0" tIns="0" rIns="0" bIns="0" rtlCol="0" anchor="ctr"/>
          <a:lstStyle/>
          <a:p>
            <a:pPr indent="0" marL="0">
              <a:buNone/>
            </a:pPr>
            <a:r>
              <a:rPr lang="en-US" sz="1150" b="1" dirty="0">
                <a:solidFill>
                  <a:srgbClr val="10323A"/>
                </a:solidFill>
                <a:latin typeface="Calibri" pitchFamily="34" charset="0"/>
                <a:ea typeface="Calibri" pitchFamily="34" charset="-122"/>
                <a:cs typeface="Calibri" pitchFamily="34" charset="-120"/>
              </a:rPr>
              <a:t>Batch 3</a:t>
            </a:r>
            <a:endParaRPr lang="en-US" sz="1150" dirty="0"/>
          </a:p>
        </p:txBody>
      </p:sp>
      <p:sp>
        <p:nvSpPr>
          <p:cNvPr id="21" name="Text 18"/>
          <p:cNvSpPr/>
          <p:nvPr/>
        </p:nvSpPr>
        <p:spPr>
          <a:xfrm>
            <a:off x="7040880" y="3511296"/>
            <a:ext cx="4480560" cy="310896"/>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Henry Hub, Permian-Waha, AECO, Northeast, West</a:t>
            </a:r>
            <a:endParaRPr lang="en-US" sz="950" dirty="0"/>
          </a:p>
        </p:txBody>
      </p:sp>
      <p:sp>
        <p:nvSpPr>
          <p:cNvPr id="22" name="Shape 19"/>
          <p:cNvSpPr/>
          <p:nvPr/>
        </p:nvSpPr>
        <p:spPr>
          <a:xfrm>
            <a:off x="6400800" y="3959352"/>
            <a:ext cx="5257800" cy="713232"/>
          </a:xfrm>
          <a:prstGeom prst="roundRect">
            <a:avLst>
              <a:gd name="adj" fmla="val 7692"/>
            </a:avLst>
          </a:prstGeom>
          <a:solidFill>
            <a:srgbClr val="EDF1F0"/>
          </a:solidFill>
          <a:ln/>
        </p:spPr>
      </p:sp>
      <p:sp>
        <p:nvSpPr>
          <p:cNvPr id="23" name="Shape 20"/>
          <p:cNvSpPr/>
          <p:nvPr/>
        </p:nvSpPr>
        <p:spPr>
          <a:xfrm>
            <a:off x="6547104" y="4133088"/>
            <a:ext cx="365760" cy="365760"/>
          </a:xfrm>
          <a:prstGeom prst="ellipse">
            <a:avLst/>
          </a:prstGeom>
          <a:solidFill>
            <a:srgbClr val="10323A"/>
          </a:solidFill>
          <a:ln/>
        </p:spPr>
      </p:sp>
      <p:sp>
        <p:nvSpPr>
          <p:cNvPr id="24" name="Text 21"/>
          <p:cNvSpPr/>
          <p:nvPr/>
        </p:nvSpPr>
        <p:spPr>
          <a:xfrm>
            <a:off x="6547104" y="4133088"/>
            <a:ext cx="365760" cy="365760"/>
          </a:xfrm>
          <a:prstGeom prst="rect">
            <a:avLst/>
          </a:prstGeom>
          <a:noFill/>
          <a:ln/>
        </p:spPr>
        <p:txBody>
          <a:bodyPr wrap="square" lIns="0" tIns="0" rIns="0" bIns="0" rtlCol="0" anchor="ctr"/>
          <a:lstStyle/>
          <a:p>
            <a:pPr algn="ctr" indent="0" marL="0">
              <a:buNone/>
            </a:pPr>
            <a:r>
              <a:rPr lang="en-US" sz="1100" b="1" dirty="0">
                <a:solidFill>
                  <a:srgbClr val="E9A13B"/>
                </a:solidFill>
                <a:latin typeface="Calibri" pitchFamily="34" charset="0"/>
                <a:ea typeface="Calibri" pitchFamily="34" charset="-122"/>
                <a:cs typeface="Calibri" pitchFamily="34" charset="-120"/>
              </a:rPr>
              <a:t>4</a:t>
            </a:r>
            <a:endParaRPr lang="en-US" sz="1100" dirty="0"/>
          </a:p>
        </p:txBody>
      </p:sp>
      <p:sp>
        <p:nvSpPr>
          <p:cNvPr id="25" name="Text 22"/>
          <p:cNvSpPr/>
          <p:nvPr/>
        </p:nvSpPr>
        <p:spPr>
          <a:xfrm>
            <a:off x="7040880" y="4041648"/>
            <a:ext cx="4480560" cy="256032"/>
          </a:xfrm>
          <a:prstGeom prst="rect">
            <a:avLst/>
          </a:prstGeom>
          <a:noFill/>
          <a:ln/>
        </p:spPr>
        <p:txBody>
          <a:bodyPr wrap="square" lIns="0" tIns="0" rIns="0" bIns="0" rtlCol="0" anchor="ctr"/>
          <a:lstStyle/>
          <a:p>
            <a:pPr indent="0" marL="0">
              <a:buNone/>
            </a:pPr>
            <a:r>
              <a:rPr lang="en-US" sz="1150" b="1" dirty="0">
                <a:solidFill>
                  <a:srgbClr val="10323A"/>
                </a:solidFill>
                <a:latin typeface="Calibri" pitchFamily="34" charset="0"/>
                <a:ea typeface="Calibri" pitchFamily="34" charset="-122"/>
                <a:cs typeface="Calibri" pitchFamily="34" charset="-120"/>
              </a:rPr>
              <a:t>Batch 4-5</a:t>
            </a:r>
            <a:endParaRPr lang="en-US" sz="1150" dirty="0"/>
          </a:p>
        </p:txBody>
      </p:sp>
      <p:sp>
        <p:nvSpPr>
          <p:cNvPr id="26" name="Text 23"/>
          <p:cNvSpPr/>
          <p:nvPr/>
        </p:nvSpPr>
        <p:spPr>
          <a:xfrm>
            <a:off x="7040880" y="4297680"/>
            <a:ext cx="4480560" cy="310896"/>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Alberta, Ontario · Mexico, Brazil, Chile+Colombia</a:t>
            </a:r>
            <a:endParaRPr lang="en-US" sz="950" dirty="0"/>
          </a:p>
        </p:txBody>
      </p:sp>
      <p:sp>
        <p:nvSpPr>
          <p:cNvPr id="27" name="Shape 24"/>
          <p:cNvSpPr/>
          <p:nvPr/>
        </p:nvSpPr>
        <p:spPr>
          <a:xfrm>
            <a:off x="6400800" y="4745736"/>
            <a:ext cx="5257800" cy="713232"/>
          </a:xfrm>
          <a:prstGeom prst="roundRect">
            <a:avLst>
              <a:gd name="adj" fmla="val 7692"/>
            </a:avLst>
          </a:prstGeom>
          <a:solidFill>
            <a:srgbClr val="F7F9F9"/>
          </a:solidFill>
          <a:ln/>
        </p:spPr>
      </p:sp>
      <p:sp>
        <p:nvSpPr>
          <p:cNvPr id="28" name="Shape 25"/>
          <p:cNvSpPr/>
          <p:nvPr/>
        </p:nvSpPr>
        <p:spPr>
          <a:xfrm>
            <a:off x="6547104" y="4919472"/>
            <a:ext cx="365760" cy="365760"/>
          </a:xfrm>
          <a:prstGeom prst="ellipse">
            <a:avLst/>
          </a:prstGeom>
          <a:solidFill>
            <a:srgbClr val="10323A"/>
          </a:solidFill>
          <a:ln/>
        </p:spPr>
      </p:sp>
      <p:sp>
        <p:nvSpPr>
          <p:cNvPr id="29" name="Text 26"/>
          <p:cNvSpPr/>
          <p:nvPr/>
        </p:nvSpPr>
        <p:spPr>
          <a:xfrm>
            <a:off x="6547104" y="4919472"/>
            <a:ext cx="365760" cy="365760"/>
          </a:xfrm>
          <a:prstGeom prst="rect">
            <a:avLst/>
          </a:prstGeom>
          <a:noFill/>
          <a:ln/>
        </p:spPr>
        <p:txBody>
          <a:bodyPr wrap="square" lIns="0" tIns="0" rIns="0" bIns="0" rtlCol="0" anchor="ctr"/>
          <a:lstStyle/>
          <a:p>
            <a:pPr algn="ctr" indent="0" marL="0">
              <a:buNone/>
            </a:pPr>
            <a:r>
              <a:rPr lang="en-US" sz="1100" b="1" dirty="0">
                <a:solidFill>
                  <a:srgbClr val="E9A13B"/>
                </a:solidFill>
                <a:latin typeface="Calibri" pitchFamily="34" charset="0"/>
                <a:ea typeface="Calibri" pitchFamily="34" charset="-122"/>
                <a:cs typeface="Calibri" pitchFamily="34" charset="-120"/>
              </a:rPr>
              <a:t>5</a:t>
            </a:r>
            <a:endParaRPr lang="en-US" sz="1100" dirty="0"/>
          </a:p>
        </p:txBody>
      </p:sp>
      <p:sp>
        <p:nvSpPr>
          <p:cNvPr id="30" name="Text 27"/>
          <p:cNvSpPr/>
          <p:nvPr/>
        </p:nvSpPr>
        <p:spPr>
          <a:xfrm>
            <a:off x="7040880" y="4828032"/>
            <a:ext cx="4480560" cy="256032"/>
          </a:xfrm>
          <a:prstGeom prst="rect">
            <a:avLst/>
          </a:prstGeom>
          <a:noFill/>
          <a:ln/>
        </p:spPr>
        <p:txBody>
          <a:bodyPr wrap="square" lIns="0" tIns="0" rIns="0" bIns="0" rtlCol="0" anchor="ctr"/>
          <a:lstStyle/>
          <a:p>
            <a:pPr indent="0" marL="0">
              <a:buNone/>
            </a:pPr>
            <a:r>
              <a:rPr lang="en-US" sz="1150" b="1" dirty="0">
                <a:solidFill>
                  <a:srgbClr val="10323A"/>
                </a:solidFill>
                <a:latin typeface="Calibri" pitchFamily="34" charset="0"/>
                <a:ea typeface="Calibri" pitchFamily="34" charset="-122"/>
                <a:cs typeface="Calibri" pitchFamily="34" charset="-120"/>
              </a:rPr>
              <a:t>Batch 6-7</a:t>
            </a:r>
            <a:endParaRPr lang="en-US" sz="1150" dirty="0"/>
          </a:p>
        </p:txBody>
      </p:sp>
      <p:sp>
        <p:nvSpPr>
          <p:cNvPr id="31" name="Text 28"/>
          <p:cNvSpPr/>
          <p:nvPr/>
        </p:nvSpPr>
        <p:spPr>
          <a:xfrm>
            <a:off x="7040880" y="5084064"/>
            <a:ext cx="4480560" cy="310896"/>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Environmental markets, consolidation, quant layer</a:t>
            </a:r>
            <a:endParaRPr lang="en-US" sz="950" dirty="0"/>
          </a:p>
        </p:txBody>
      </p:sp>
      <p:sp>
        <p:nvSpPr>
          <p:cNvPr id="32" name="Text 29"/>
          <p:cNvSpPr/>
          <p:nvPr/>
        </p:nvSpPr>
        <p:spPr>
          <a:xfrm>
            <a:off x="548640" y="5212080"/>
            <a:ext cx="11109960" cy="685800"/>
          </a:xfrm>
          <a:prstGeom prst="rect">
            <a:avLst/>
          </a:prstGeom>
          <a:noFill/>
          <a:ln/>
        </p:spPr>
        <p:txBody>
          <a:bodyPr wrap="square"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Batch 1 is PJM, ERCOT and MISO because they are the three archetypes - a nodal market with a capacity construct, an energy-only market of scale, and a market defined by its seams. The other four ISOs are variations, which is why they compress into Batch 2 at the same hours.</a:t>
            </a:r>
            <a:endParaRPr lang="en-US" sz="1150" dirty="0"/>
          </a:p>
        </p:txBody>
      </p:sp>
      <p:sp>
        <p:nvSpPr>
          <p:cNvPr id="33" name="Text 30"/>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Americas Energy Programme plan, 30-Jul-2026. Europe ran 60 hours over 12 packs; the Americas needs 80 over 17 because gas and environmental markets do not compress into the country packs.</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02</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Who regulates what</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Federal versus state - and derivatives sit with a different agency entirely from the one that regulates the physical market</a:t>
            </a:r>
            <a:endParaRPr lang="en-US" sz="1250" dirty="0"/>
          </a:p>
        </p:txBody>
      </p:sp>
      <p:sp>
        <p:nvSpPr>
          <p:cNvPr id="6" name="Shape 4"/>
          <p:cNvSpPr/>
          <p:nvPr/>
        </p:nvSpPr>
        <p:spPr>
          <a:xfrm>
            <a:off x="548640" y="1463040"/>
            <a:ext cx="6949440" cy="932688"/>
          </a:xfrm>
          <a:prstGeom prst="roundRect">
            <a:avLst>
              <a:gd name="adj" fmla="val 5882"/>
            </a:avLst>
          </a:prstGeom>
          <a:solidFill>
            <a:srgbClr val="10323A"/>
          </a:solidFill>
          <a:ln/>
        </p:spPr>
      </p:sp>
      <p:sp>
        <p:nvSpPr>
          <p:cNvPr id="7" name="Text 5"/>
          <p:cNvSpPr/>
          <p:nvPr/>
        </p:nvSpPr>
        <p:spPr>
          <a:xfrm>
            <a:off x="777240" y="1563624"/>
            <a:ext cx="649224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FERC — Federal Energy Regulatory Commission</a:t>
            </a:r>
            <a:endParaRPr lang="en-US" sz="1300" dirty="0"/>
          </a:p>
        </p:txBody>
      </p:sp>
      <p:sp>
        <p:nvSpPr>
          <p:cNvPr id="8" name="Text 6"/>
          <p:cNvSpPr/>
          <p:nvPr/>
        </p:nvSpPr>
        <p:spPr>
          <a:xfrm>
            <a:off x="777240" y="1874520"/>
            <a:ext cx="649224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Approves ISO/RTO tariffs and market rules · interstate transmission and pipeline rates · pipeline certificates · anti-manipulation under Order 670</a:t>
            </a:r>
            <a:endParaRPr lang="en-US" sz="950" dirty="0"/>
          </a:p>
        </p:txBody>
      </p:sp>
      <p:sp>
        <p:nvSpPr>
          <p:cNvPr id="9" name="Shape 7"/>
          <p:cNvSpPr/>
          <p:nvPr/>
        </p:nvSpPr>
        <p:spPr>
          <a:xfrm>
            <a:off x="548640" y="2505456"/>
            <a:ext cx="6949440" cy="932688"/>
          </a:xfrm>
          <a:prstGeom prst="roundRect">
            <a:avLst>
              <a:gd name="adj" fmla="val 5882"/>
            </a:avLst>
          </a:prstGeom>
          <a:solidFill>
            <a:srgbClr val="4E9C8E"/>
          </a:solidFill>
          <a:ln/>
        </p:spPr>
      </p:sp>
      <p:sp>
        <p:nvSpPr>
          <p:cNvPr id="10" name="Text 8"/>
          <p:cNvSpPr/>
          <p:nvPr/>
        </p:nvSpPr>
        <p:spPr>
          <a:xfrm>
            <a:off x="777240" y="2606040"/>
            <a:ext cx="649224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NERC — reliability</a:t>
            </a:r>
            <a:endParaRPr lang="en-US" sz="1300" dirty="0"/>
          </a:p>
        </p:txBody>
      </p:sp>
      <p:sp>
        <p:nvSpPr>
          <p:cNvPr id="11" name="Text 9"/>
          <p:cNvSpPr/>
          <p:nvPr/>
        </p:nvSpPr>
        <p:spPr>
          <a:xfrm>
            <a:off x="777240" y="2916936"/>
            <a:ext cx="649224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Mandatory, enforceable reliability standards across the US, Canada and part of Mexico, through six regional entities</a:t>
            </a:r>
            <a:endParaRPr lang="en-US" sz="950" dirty="0"/>
          </a:p>
        </p:txBody>
      </p:sp>
      <p:sp>
        <p:nvSpPr>
          <p:cNvPr id="12" name="Shape 10"/>
          <p:cNvSpPr/>
          <p:nvPr/>
        </p:nvSpPr>
        <p:spPr>
          <a:xfrm>
            <a:off x="548640" y="3547872"/>
            <a:ext cx="6949440" cy="932688"/>
          </a:xfrm>
          <a:prstGeom prst="roundRect">
            <a:avLst>
              <a:gd name="adj" fmla="val 5882"/>
            </a:avLst>
          </a:prstGeom>
          <a:solidFill>
            <a:srgbClr val="6E8085"/>
          </a:solidFill>
          <a:ln/>
        </p:spPr>
      </p:sp>
      <p:sp>
        <p:nvSpPr>
          <p:cNvPr id="13" name="Text 11"/>
          <p:cNvSpPr/>
          <p:nvPr/>
        </p:nvSpPr>
        <p:spPr>
          <a:xfrm>
            <a:off x="777240" y="3648456"/>
            <a:ext cx="649224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State PUCs / PSCs</a:t>
            </a:r>
            <a:endParaRPr lang="en-US" sz="1300" dirty="0"/>
          </a:p>
        </p:txBody>
      </p:sp>
      <p:sp>
        <p:nvSpPr>
          <p:cNvPr id="14" name="Text 12"/>
          <p:cNvSpPr/>
          <p:nvPr/>
        </p:nvSpPr>
        <p:spPr>
          <a:xfrm>
            <a:off x="777240" y="3959352"/>
            <a:ext cx="649224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Retail rates · integrated resource planning · siting · RPS compliance · retail choice. Where most decisions that shape a state's generation mix are actually taken</a:t>
            </a:r>
            <a:endParaRPr lang="en-US" sz="950" dirty="0"/>
          </a:p>
        </p:txBody>
      </p:sp>
      <p:sp>
        <p:nvSpPr>
          <p:cNvPr id="15" name="Shape 13"/>
          <p:cNvSpPr/>
          <p:nvPr/>
        </p:nvSpPr>
        <p:spPr>
          <a:xfrm>
            <a:off x="548640" y="4590288"/>
            <a:ext cx="6949440" cy="932688"/>
          </a:xfrm>
          <a:prstGeom prst="roundRect">
            <a:avLst>
              <a:gd name="adj" fmla="val 5882"/>
            </a:avLst>
          </a:prstGeom>
          <a:solidFill>
            <a:srgbClr val="C1553A"/>
          </a:solidFill>
          <a:ln/>
        </p:spPr>
      </p:sp>
      <p:sp>
        <p:nvSpPr>
          <p:cNvPr id="16" name="Text 14"/>
          <p:cNvSpPr/>
          <p:nvPr/>
        </p:nvSpPr>
        <p:spPr>
          <a:xfrm>
            <a:off x="777240" y="4690872"/>
            <a:ext cx="649224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CFTC — derivatives</a:t>
            </a:r>
            <a:endParaRPr lang="en-US" sz="1300" dirty="0"/>
          </a:p>
        </p:txBody>
      </p:sp>
      <p:sp>
        <p:nvSpPr>
          <p:cNvPr id="17" name="Text 15"/>
          <p:cNvSpPr/>
          <p:nvPr/>
        </p:nvSpPr>
        <p:spPr>
          <a:xfrm>
            <a:off x="777240" y="5001768"/>
            <a:ext cx="649224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Futures, swaps and options on power and gas. Dodd-Frank registration, clearing and reporting. A different agency from the physical-market regulator</a:t>
            </a:r>
            <a:endParaRPr lang="en-US" sz="950" dirty="0"/>
          </a:p>
        </p:txBody>
      </p:sp>
      <p:sp>
        <p:nvSpPr>
          <p:cNvPr id="18" name="Shape 16"/>
          <p:cNvSpPr/>
          <p:nvPr/>
        </p:nvSpPr>
        <p:spPr>
          <a:xfrm>
            <a:off x="7772400" y="1463040"/>
            <a:ext cx="3886200" cy="2011680"/>
          </a:xfrm>
          <a:prstGeom prst="roundRect">
            <a:avLst>
              <a:gd name="adj" fmla="val 2727"/>
            </a:avLst>
          </a:prstGeom>
          <a:solidFill>
            <a:srgbClr val="EDF1F0"/>
          </a:solidFill>
          <a:ln/>
        </p:spPr>
      </p:sp>
      <p:sp>
        <p:nvSpPr>
          <p:cNvPr id="19" name="Text 17"/>
          <p:cNvSpPr/>
          <p:nvPr/>
        </p:nvSpPr>
        <p:spPr>
          <a:xfrm>
            <a:off x="7973568" y="1591056"/>
            <a:ext cx="348386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The jurisdictional fact that shapes the US map</a:t>
            </a:r>
            <a:endParaRPr lang="en-US" sz="1250" dirty="0"/>
          </a:p>
        </p:txBody>
      </p:sp>
      <p:sp>
        <p:nvSpPr>
          <p:cNvPr id="20" name="Text 18"/>
          <p:cNvSpPr/>
          <p:nvPr/>
        </p:nvSpPr>
        <p:spPr>
          <a:xfrm>
            <a:off x="7973568" y="1920240"/>
            <a:ext cx="348386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ERCOT is intrastate. It does not cross a state line, so it sits outside FERC's wholesale jurisdiction and answers to the PUCT instead. That is where its design freedom comes from - and it is why the only energy-only market of scale in the world is in Texas.</a:t>
            </a:r>
            <a:endParaRPr lang="en-US" sz="1000" dirty="0"/>
          </a:p>
        </p:txBody>
      </p:sp>
      <p:sp>
        <p:nvSpPr>
          <p:cNvPr id="21" name="Shape 19"/>
          <p:cNvSpPr/>
          <p:nvPr/>
        </p:nvSpPr>
        <p:spPr>
          <a:xfrm>
            <a:off x="7772400" y="3611880"/>
            <a:ext cx="3886200" cy="2011680"/>
          </a:xfrm>
          <a:prstGeom prst="roundRect">
            <a:avLst>
              <a:gd name="adj" fmla="val 2727"/>
            </a:avLst>
          </a:prstGeom>
          <a:solidFill>
            <a:srgbClr val="EDF1F0"/>
          </a:solidFill>
          <a:ln/>
        </p:spPr>
      </p:sp>
      <p:sp>
        <p:nvSpPr>
          <p:cNvPr id="22" name="Text 20"/>
          <p:cNvSpPr/>
          <p:nvPr/>
        </p:nvSpPr>
        <p:spPr>
          <a:xfrm>
            <a:off x="7973568" y="3739896"/>
            <a:ext cx="34838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Where the European analogy breaks</a:t>
            </a:r>
            <a:endParaRPr lang="en-US" sz="1250" dirty="0"/>
          </a:p>
        </p:txBody>
      </p:sp>
      <p:sp>
        <p:nvSpPr>
          <p:cNvPr id="23" name="Text 21"/>
          <p:cNvSpPr/>
          <p:nvPr/>
        </p:nvSpPr>
        <p:spPr>
          <a:xfrm>
            <a:off x="7973568" y="4069080"/>
            <a:ext cx="348386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REMIT, EMIR and MiFID II put physical and financial energy markets under one framework. Here they are split between FERC and the CFTC, with a contested boundary. Treating that as a modelling detail is a compliance error, not a modelling error.</a:t>
            </a:r>
            <a:endParaRPr lang="en-US" sz="1000" dirty="0"/>
          </a:p>
        </p:txBody>
      </p:sp>
      <p:sp>
        <p:nvSpPr>
          <p:cNvPr id="24" name="Text 22"/>
          <p:cNvSpPr/>
          <p:nvPr/>
        </p:nvSpPr>
        <p:spPr>
          <a:xfrm>
            <a:off x="548640" y="5623560"/>
            <a:ext cx="11109960" cy="548640"/>
          </a:xfrm>
          <a:prstGeom prst="rect">
            <a:avLst/>
          </a:prstGeom>
          <a:noFill/>
          <a:ln/>
        </p:spPr>
        <p:txBody>
          <a:bodyPr wrap="square" rtlCol="0" anchor="ctr"/>
          <a:lstStyle/>
          <a:p>
            <a:pPr indent="0" marL="0">
              <a:buNone/>
            </a:pPr>
            <a:r>
              <a:rPr lang="en-US" sz="1200" i="1" dirty="0">
                <a:solidFill>
                  <a:srgbClr val="1A2B2F"/>
                </a:solidFill>
                <a:latin typeface="Calibri" pitchFamily="34" charset="0"/>
                <a:ea typeface="Calibri" pitchFamily="34" charset="-122"/>
                <a:cs typeface="Calibri" pitchFamily="34" charset="-120"/>
              </a:rPr>
              <a:t>Roughly a third of US load sits outside any organised market at all - most of the Southeast and much of the West are vertically integrated utilities with bilateral trade and no LMP.</a:t>
            </a:r>
            <a:endParaRPr lang="en-US" sz="1200" dirty="0"/>
          </a:p>
        </p:txBody>
      </p:sp>
      <p:sp>
        <p:nvSpPr>
          <p:cNvPr id="25" name="Text 23"/>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FERC Order 670 and EPAct 2005 s.315; NERC standards; PUCT Substantive Rule 25.505. Accessed 30-Jul-2026.</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03</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Seven organised markets - and the third of the country that has none</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There is no single US power market, and no single US power price</a:t>
            </a:r>
            <a:endParaRPr lang="en-US" sz="1250" dirty="0"/>
          </a:p>
        </p:txBody>
      </p:sp>
      <p:sp>
        <p:nvSpPr>
          <p:cNvPr id="6" name="Shape 4"/>
          <p:cNvSpPr/>
          <p:nvPr/>
        </p:nvSpPr>
        <p:spPr>
          <a:xfrm>
            <a:off x="548640" y="1463040"/>
            <a:ext cx="7315200" cy="566928"/>
          </a:xfrm>
          <a:prstGeom prst="roundRect">
            <a:avLst>
              <a:gd name="adj" fmla="val 8065"/>
            </a:avLst>
          </a:prstGeom>
          <a:solidFill>
            <a:srgbClr val="F7F9F9"/>
          </a:solidFill>
          <a:ln/>
        </p:spPr>
      </p:sp>
      <p:sp>
        <p:nvSpPr>
          <p:cNvPr id="7" name="Shape 5"/>
          <p:cNvSpPr/>
          <p:nvPr/>
        </p:nvSpPr>
        <p:spPr>
          <a:xfrm>
            <a:off x="685800" y="1563624"/>
            <a:ext cx="1143000" cy="365760"/>
          </a:xfrm>
          <a:prstGeom prst="roundRect">
            <a:avLst>
              <a:gd name="adj" fmla="val 12500"/>
            </a:avLst>
          </a:prstGeom>
          <a:solidFill>
            <a:srgbClr val="10323A"/>
          </a:solidFill>
          <a:ln/>
        </p:spPr>
      </p:sp>
      <p:sp>
        <p:nvSpPr>
          <p:cNvPr id="8" name="Text 6"/>
          <p:cNvSpPr/>
          <p:nvPr/>
        </p:nvSpPr>
        <p:spPr>
          <a:xfrm>
            <a:off x="740664" y="156362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PJM</a:t>
            </a:r>
            <a:endParaRPr lang="en-US" sz="1000" dirty="0"/>
          </a:p>
        </p:txBody>
      </p:sp>
      <p:sp>
        <p:nvSpPr>
          <p:cNvPr id="9" name="Text 7"/>
          <p:cNvSpPr/>
          <p:nvPr/>
        </p:nvSpPr>
        <p:spPr>
          <a:xfrm>
            <a:off x="1965960" y="146304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13 states · 67m people</a:t>
            </a:r>
            <a:endParaRPr lang="en-US" sz="1000" dirty="0"/>
          </a:p>
        </p:txBody>
      </p:sp>
      <p:sp>
        <p:nvSpPr>
          <p:cNvPr id="10" name="Text 8"/>
          <p:cNvSpPr/>
          <p:nvPr/>
        </p:nvSpPr>
        <p:spPr>
          <a:xfrm>
            <a:off x="4389120" y="146304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RPM capacity</a:t>
            </a:r>
            <a:endParaRPr lang="en-US" sz="1000" dirty="0"/>
          </a:p>
        </p:txBody>
      </p:sp>
      <p:sp>
        <p:nvSpPr>
          <p:cNvPr id="11" name="Text 9"/>
          <p:cNvSpPr/>
          <p:nvPr/>
        </p:nvSpPr>
        <p:spPr>
          <a:xfrm>
            <a:off x="6537960" y="146304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Western Hub</a:t>
            </a:r>
            <a:endParaRPr lang="en-US" sz="1000" dirty="0"/>
          </a:p>
        </p:txBody>
      </p:sp>
      <p:sp>
        <p:nvSpPr>
          <p:cNvPr id="12" name="Shape 10"/>
          <p:cNvSpPr/>
          <p:nvPr/>
        </p:nvSpPr>
        <p:spPr>
          <a:xfrm>
            <a:off x="548640" y="2103120"/>
            <a:ext cx="7315200" cy="566928"/>
          </a:xfrm>
          <a:prstGeom prst="roundRect">
            <a:avLst>
              <a:gd name="adj" fmla="val 8065"/>
            </a:avLst>
          </a:prstGeom>
          <a:solidFill>
            <a:srgbClr val="EDF1F0"/>
          </a:solidFill>
          <a:ln/>
        </p:spPr>
      </p:sp>
      <p:sp>
        <p:nvSpPr>
          <p:cNvPr id="13" name="Shape 11"/>
          <p:cNvSpPr/>
          <p:nvPr/>
        </p:nvSpPr>
        <p:spPr>
          <a:xfrm>
            <a:off x="685800" y="2203704"/>
            <a:ext cx="1143000" cy="365760"/>
          </a:xfrm>
          <a:prstGeom prst="roundRect">
            <a:avLst>
              <a:gd name="adj" fmla="val 12500"/>
            </a:avLst>
          </a:prstGeom>
          <a:solidFill>
            <a:srgbClr val="10323A"/>
          </a:solidFill>
          <a:ln/>
        </p:spPr>
      </p:sp>
      <p:sp>
        <p:nvSpPr>
          <p:cNvPr id="14" name="Text 12"/>
          <p:cNvSpPr/>
          <p:nvPr/>
        </p:nvSpPr>
        <p:spPr>
          <a:xfrm>
            <a:off x="740664" y="220370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MISO</a:t>
            </a:r>
            <a:endParaRPr lang="en-US" sz="1000" dirty="0"/>
          </a:p>
        </p:txBody>
      </p:sp>
      <p:sp>
        <p:nvSpPr>
          <p:cNvPr id="15" name="Text 13"/>
          <p:cNvSpPr/>
          <p:nvPr/>
        </p:nvSpPr>
        <p:spPr>
          <a:xfrm>
            <a:off x="1965960" y="210312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15 states, N/C/S seams</a:t>
            </a:r>
            <a:endParaRPr lang="en-US" sz="1000" dirty="0"/>
          </a:p>
        </p:txBody>
      </p:sp>
      <p:sp>
        <p:nvSpPr>
          <p:cNvPr id="16" name="Text 14"/>
          <p:cNvSpPr/>
          <p:nvPr/>
        </p:nvSpPr>
        <p:spPr>
          <a:xfrm>
            <a:off x="4389120" y="210312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PRA</a:t>
            </a:r>
            <a:endParaRPr lang="en-US" sz="1000" dirty="0"/>
          </a:p>
        </p:txBody>
      </p:sp>
      <p:sp>
        <p:nvSpPr>
          <p:cNvPr id="17" name="Text 15"/>
          <p:cNvSpPr/>
          <p:nvPr/>
        </p:nvSpPr>
        <p:spPr>
          <a:xfrm>
            <a:off x="6537960" y="210312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Indiana Hub</a:t>
            </a:r>
            <a:endParaRPr lang="en-US" sz="1000" dirty="0"/>
          </a:p>
        </p:txBody>
      </p:sp>
      <p:sp>
        <p:nvSpPr>
          <p:cNvPr id="18" name="Shape 16"/>
          <p:cNvSpPr/>
          <p:nvPr/>
        </p:nvSpPr>
        <p:spPr>
          <a:xfrm>
            <a:off x="548640" y="2743200"/>
            <a:ext cx="7315200" cy="566928"/>
          </a:xfrm>
          <a:prstGeom prst="roundRect">
            <a:avLst>
              <a:gd name="adj" fmla="val 8065"/>
            </a:avLst>
          </a:prstGeom>
          <a:solidFill>
            <a:srgbClr val="F7F9F9"/>
          </a:solidFill>
          <a:ln/>
        </p:spPr>
      </p:sp>
      <p:sp>
        <p:nvSpPr>
          <p:cNvPr id="19" name="Shape 17"/>
          <p:cNvSpPr/>
          <p:nvPr/>
        </p:nvSpPr>
        <p:spPr>
          <a:xfrm>
            <a:off x="685800" y="2843784"/>
            <a:ext cx="1143000" cy="365760"/>
          </a:xfrm>
          <a:prstGeom prst="roundRect">
            <a:avLst>
              <a:gd name="adj" fmla="val 12500"/>
            </a:avLst>
          </a:prstGeom>
          <a:solidFill>
            <a:srgbClr val="10323A"/>
          </a:solidFill>
          <a:ln/>
        </p:spPr>
      </p:sp>
      <p:sp>
        <p:nvSpPr>
          <p:cNvPr id="20" name="Text 18"/>
          <p:cNvSpPr/>
          <p:nvPr/>
        </p:nvSpPr>
        <p:spPr>
          <a:xfrm>
            <a:off x="740664" y="284378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ERCOT</a:t>
            </a:r>
            <a:endParaRPr lang="en-US" sz="1000" dirty="0"/>
          </a:p>
        </p:txBody>
      </p:sp>
      <p:sp>
        <p:nvSpPr>
          <p:cNvPr id="21" name="Text 19"/>
          <p:cNvSpPr/>
          <p:nvPr/>
        </p:nvSpPr>
        <p:spPr>
          <a:xfrm>
            <a:off x="1965960" y="274320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Texas, islanded</a:t>
            </a:r>
            <a:endParaRPr lang="en-US" sz="1000" dirty="0"/>
          </a:p>
        </p:txBody>
      </p:sp>
      <p:sp>
        <p:nvSpPr>
          <p:cNvPr id="22" name="Text 20"/>
          <p:cNvSpPr/>
          <p:nvPr/>
        </p:nvSpPr>
        <p:spPr>
          <a:xfrm>
            <a:off x="4389120" y="274320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energy-only</a:t>
            </a:r>
            <a:endParaRPr lang="en-US" sz="1000" dirty="0"/>
          </a:p>
        </p:txBody>
      </p:sp>
      <p:sp>
        <p:nvSpPr>
          <p:cNvPr id="23" name="Text 21"/>
          <p:cNvSpPr/>
          <p:nvPr/>
        </p:nvSpPr>
        <p:spPr>
          <a:xfrm>
            <a:off x="6537960" y="274320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HB_NORTH</a:t>
            </a:r>
            <a:endParaRPr lang="en-US" sz="1000" dirty="0"/>
          </a:p>
        </p:txBody>
      </p:sp>
      <p:sp>
        <p:nvSpPr>
          <p:cNvPr id="24" name="Shape 22"/>
          <p:cNvSpPr/>
          <p:nvPr/>
        </p:nvSpPr>
        <p:spPr>
          <a:xfrm>
            <a:off x="548640" y="3383280"/>
            <a:ext cx="7315200" cy="566928"/>
          </a:xfrm>
          <a:prstGeom prst="roundRect">
            <a:avLst>
              <a:gd name="adj" fmla="val 8065"/>
            </a:avLst>
          </a:prstGeom>
          <a:solidFill>
            <a:srgbClr val="EDF1F0"/>
          </a:solidFill>
          <a:ln/>
        </p:spPr>
      </p:sp>
      <p:sp>
        <p:nvSpPr>
          <p:cNvPr id="25" name="Shape 23"/>
          <p:cNvSpPr/>
          <p:nvPr/>
        </p:nvSpPr>
        <p:spPr>
          <a:xfrm>
            <a:off x="685800" y="3483864"/>
            <a:ext cx="1143000" cy="365760"/>
          </a:xfrm>
          <a:prstGeom prst="roundRect">
            <a:avLst>
              <a:gd name="adj" fmla="val 12500"/>
            </a:avLst>
          </a:prstGeom>
          <a:solidFill>
            <a:srgbClr val="10323A"/>
          </a:solidFill>
          <a:ln/>
        </p:spPr>
      </p:sp>
      <p:sp>
        <p:nvSpPr>
          <p:cNvPr id="26" name="Text 24"/>
          <p:cNvSpPr/>
          <p:nvPr/>
        </p:nvSpPr>
        <p:spPr>
          <a:xfrm>
            <a:off x="740664" y="348386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CAISO</a:t>
            </a:r>
            <a:endParaRPr lang="en-US" sz="1000" dirty="0"/>
          </a:p>
        </p:txBody>
      </p:sp>
      <p:sp>
        <p:nvSpPr>
          <p:cNvPr id="27" name="Text 25"/>
          <p:cNvSpPr/>
          <p:nvPr/>
        </p:nvSpPr>
        <p:spPr>
          <a:xfrm>
            <a:off x="1965960" y="338328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California + EIM/EDAM</a:t>
            </a:r>
            <a:endParaRPr lang="en-US" sz="1000" dirty="0"/>
          </a:p>
        </p:txBody>
      </p:sp>
      <p:sp>
        <p:nvSpPr>
          <p:cNvPr id="28" name="Text 26"/>
          <p:cNvSpPr/>
          <p:nvPr/>
        </p:nvSpPr>
        <p:spPr>
          <a:xfrm>
            <a:off x="4389120" y="338328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bilateral RA</a:t>
            </a:r>
            <a:endParaRPr lang="en-US" sz="1000" dirty="0"/>
          </a:p>
        </p:txBody>
      </p:sp>
      <p:sp>
        <p:nvSpPr>
          <p:cNvPr id="29" name="Text 27"/>
          <p:cNvSpPr/>
          <p:nvPr/>
        </p:nvSpPr>
        <p:spPr>
          <a:xfrm>
            <a:off x="6537960" y="338328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SP15 / NP15</a:t>
            </a:r>
            <a:endParaRPr lang="en-US" sz="1000" dirty="0"/>
          </a:p>
        </p:txBody>
      </p:sp>
      <p:sp>
        <p:nvSpPr>
          <p:cNvPr id="30" name="Shape 28"/>
          <p:cNvSpPr/>
          <p:nvPr/>
        </p:nvSpPr>
        <p:spPr>
          <a:xfrm>
            <a:off x="548640" y="4023360"/>
            <a:ext cx="7315200" cy="566928"/>
          </a:xfrm>
          <a:prstGeom prst="roundRect">
            <a:avLst>
              <a:gd name="adj" fmla="val 8065"/>
            </a:avLst>
          </a:prstGeom>
          <a:solidFill>
            <a:srgbClr val="F7F9F9"/>
          </a:solidFill>
          <a:ln/>
        </p:spPr>
      </p:sp>
      <p:sp>
        <p:nvSpPr>
          <p:cNvPr id="31" name="Shape 29"/>
          <p:cNvSpPr/>
          <p:nvPr/>
        </p:nvSpPr>
        <p:spPr>
          <a:xfrm>
            <a:off x="685800" y="4123944"/>
            <a:ext cx="1143000" cy="365760"/>
          </a:xfrm>
          <a:prstGeom prst="roundRect">
            <a:avLst>
              <a:gd name="adj" fmla="val 12500"/>
            </a:avLst>
          </a:prstGeom>
          <a:solidFill>
            <a:srgbClr val="10323A"/>
          </a:solidFill>
          <a:ln/>
        </p:spPr>
      </p:sp>
      <p:sp>
        <p:nvSpPr>
          <p:cNvPr id="32" name="Text 30"/>
          <p:cNvSpPr/>
          <p:nvPr/>
        </p:nvSpPr>
        <p:spPr>
          <a:xfrm>
            <a:off x="740664" y="412394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SPP</a:t>
            </a:r>
            <a:endParaRPr lang="en-US" sz="1000" dirty="0"/>
          </a:p>
        </p:txBody>
      </p:sp>
      <p:sp>
        <p:nvSpPr>
          <p:cNvPr id="33" name="Text 31"/>
          <p:cNvSpPr/>
          <p:nvPr/>
        </p:nvSpPr>
        <p:spPr>
          <a:xfrm>
            <a:off x="1965960" y="402336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Central plains, high wind</a:t>
            </a:r>
            <a:endParaRPr lang="en-US" sz="1000" dirty="0"/>
          </a:p>
        </p:txBody>
      </p:sp>
      <p:sp>
        <p:nvSpPr>
          <p:cNvPr id="34" name="Text 32"/>
          <p:cNvSpPr/>
          <p:nvPr/>
        </p:nvSpPr>
        <p:spPr>
          <a:xfrm>
            <a:off x="4389120" y="402336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no auction</a:t>
            </a:r>
            <a:endParaRPr lang="en-US" sz="1000" dirty="0"/>
          </a:p>
        </p:txBody>
      </p:sp>
      <p:sp>
        <p:nvSpPr>
          <p:cNvPr id="35" name="Text 33"/>
          <p:cNvSpPr/>
          <p:nvPr/>
        </p:nvSpPr>
        <p:spPr>
          <a:xfrm>
            <a:off x="6537960" y="402336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North / South Hub</a:t>
            </a:r>
            <a:endParaRPr lang="en-US" sz="1000" dirty="0"/>
          </a:p>
        </p:txBody>
      </p:sp>
      <p:sp>
        <p:nvSpPr>
          <p:cNvPr id="36" name="Shape 34"/>
          <p:cNvSpPr/>
          <p:nvPr/>
        </p:nvSpPr>
        <p:spPr>
          <a:xfrm>
            <a:off x="548640" y="4663440"/>
            <a:ext cx="7315200" cy="566928"/>
          </a:xfrm>
          <a:prstGeom prst="roundRect">
            <a:avLst>
              <a:gd name="adj" fmla="val 8065"/>
            </a:avLst>
          </a:prstGeom>
          <a:solidFill>
            <a:srgbClr val="EDF1F0"/>
          </a:solidFill>
          <a:ln/>
        </p:spPr>
      </p:sp>
      <p:sp>
        <p:nvSpPr>
          <p:cNvPr id="37" name="Shape 35"/>
          <p:cNvSpPr/>
          <p:nvPr/>
        </p:nvSpPr>
        <p:spPr>
          <a:xfrm>
            <a:off x="685800" y="4764024"/>
            <a:ext cx="1143000" cy="365760"/>
          </a:xfrm>
          <a:prstGeom prst="roundRect">
            <a:avLst>
              <a:gd name="adj" fmla="val 12500"/>
            </a:avLst>
          </a:prstGeom>
          <a:solidFill>
            <a:srgbClr val="10323A"/>
          </a:solidFill>
          <a:ln/>
        </p:spPr>
      </p:sp>
      <p:sp>
        <p:nvSpPr>
          <p:cNvPr id="38" name="Text 36"/>
          <p:cNvSpPr/>
          <p:nvPr/>
        </p:nvSpPr>
        <p:spPr>
          <a:xfrm>
            <a:off x="740664" y="476402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NYISO</a:t>
            </a:r>
            <a:endParaRPr lang="en-US" sz="1000" dirty="0"/>
          </a:p>
        </p:txBody>
      </p:sp>
      <p:sp>
        <p:nvSpPr>
          <p:cNvPr id="39" name="Text 37"/>
          <p:cNvSpPr/>
          <p:nvPr/>
        </p:nvSpPr>
        <p:spPr>
          <a:xfrm>
            <a:off x="1965960" y="466344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New York, 15 zones</a:t>
            </a:r>
            <a:endParaRPr lang="en-US" sz="1000" dirty="0"/>
          </a:p>
        </p:txBody>
      </p:sp>
      <p:sp>
        <p:nvSpPr>
          <p:cNvPr id="40" name="Text 38"/>
          <p:cNvSpPr/>
          <p:nvPr/>
        </p:nvSpPr>
        <p:spPr>
          <a:xfrm>
            <a:off x="4389120" y="466344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ICAP</a:t>
            </a:r>
            <a:endParaRPr lang="en-US" sz="1000" dirty="0"/>
          </a:p>
        </p:txBody>
      </p:sp>
      <p:sp>
        <p:nvSpPr>
          <p:cNvPr id="41" name="Text 39"/>
          <p:cNvSpPr/>
          <p:nvPr/>
        </p:nvSpPr>
        <p:spPr>
          <a:xfrm>
            <a:off x="6537960" y="466344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Zone J / Zone A</a:t>
            </a:r>
            <a:endParaRPr lang="en-US" sz="1000" dirty="0"/>
          </a:p>
        </p:txBody>
      </p:sp>
      <p:sp>
        <p:nvSpPr>
          <p:cNvPr id="42" name="Shape 40"/>
          <p:cNvSpPr/>
          <p:nvPr/>
        </p:nvSpPr>
        <p:spPr>
          <a:xfrm>
            <a:off x="548640" y="5303520"/>
            <a:ext cx="7315200" cy="566928"/>
          </a:xfrm>
          <a:prstGeom prst="roundRect">
            <a:avLst>
              <a:gd name="adj" fmla="val 8065"/>
            </a:avLst>
          </a:prstGeom>
          <a:solidFill>
            <a:srgbClr val="F7F9F9"/>
          </a:solidFill>
          <a:ln/>
        </p:spPr>
      </p:sp>
      <p:sp>
        <p:nvSpPr>
          <p:cNvPr id="43" name="Shape 41"/>
          <p:cNvSpPr/>
          <p:nvPr/>
        </p:nvSpPr>
        <p:spPr>
          <a:xfrm>
            <a:off x="685800" y="5404104"/>
            <a:ext cx="1143000" cy="365760"/>
          </a:xfrm>
          <a:prstGeom prst="roundRect">
            <a:avLst>
              <a:gd name="adj" fmla="val 12500"/>
            </a:avLst>
          </a:prstGeom>
          <a:solidFill>
            <a:srgbClr val="10323A"/>
          </a:solidFill>
          <a:ln/>
        </p:spPr>
      </p:sp>
      <p:sp>
        <p:nvSpPr>
          <p:cNvPr id="44" name="Text 42"/>
          <p:cNvSpPr/>
          <p:nvPr/>
        </p:nvSpPr>
        <p:spPr>
          <a:xfrm>
            <a:off x="740664" y="5404104"/>
            <a:ext cx="1033272" cy="36576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ISO-NE</a:t>
            </a:r>
            <a:endParaRPr lang="en-US" sz="1000" dirty="0"/>
          </a:p>
        </p:txBody>
      </p:sp>
      <p:sp>
        <p:nvSpPr>
          <p:cNvPr id="45" name="Text 43"/>
          <p:cNvSpPr/>
          <p:nvPr/>
        </p:nvSpPr>
        <p:spPr>
          <a:xfrm>
            <a:off x="1965960" y="5303520"/>
            <a:ext cx="237744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Six states</a:t>
            </a:r>
            <a:endParaRPr lang="en-US" sz="1000" dirty="0"/>
          </a:p>
        </p:txBody>
      </p:sp>
      <p:sp>
        <p:nvSpPr>
          <p:cNvPr id="46" name="Text 44"/>
          <p:cNvSpPr/>
          <p:nvPr/>
        </p:nvSpPr>
        <p:spPr>
          <a:xfrm>
            <a:off x="4389120" y="5303520"/>
            <a:ext cx="2103120" cy="566928"/>
          </a:xfrm>
          <a:prstGeom prst="rect">
            <a:avLst/>
          </a:prstGeom>
          <a:noFill/>
          <a:ln/>
        </p:spPr>
        <p:txBody>
          <a:bodyPr wrap="square" lIns="0" tIns="0" rIns="0" bIns="0" rtlCol="0" anchor="ctr"/>
          <a:lstStyle/>
          <a:p>
            <a:pPr indent="0" marL="0">
              <a:buNone/>
            </a:pPr>
            <a:r>
              <a:rPr lang="en-US" sz="1000" dirty="0">
                <a:solidFill>
                  <a:srgbClr val="1A2B2F"/>
                </a:solidFill>
                <a:latin typeface="Calibri" pitchFamily="34" charset="0"/>
                <a:ea typeface="Calibri" pitchFamily="34" charset="-122"/>
                <a:cs typeface="Calibri" pitchFamily="34" charset="-120"/>
              </a:rPr>
              <a:t>Nodal · FCA</a:t>
            </a:r>
            <a:endParaRPr lang="en-US" sz="1000" dirty="0"/>
          </a:p>
        </p:txBody>
      </p:sp>
      <p:sp>
        <p:nvSpPr>
          <p:cNvPr id="47" name="Text 45"/>
          <p:cNvSpPr/>
          <p:nvPr/>
        </p:nvSpPr>
        <p:spPr>
          <a:xfrm>
            <a:off x="6537960" y="5303520"/>
            <a:ext cx="1234440" cy="566928"/>
          </a:xfrm>
          <a:prstGeom prst="rect">
            <a:avLst/>
          </a:prstGeom>
          <a:noFill/>
          <a:ln/>
        </p:spPr>
        <p:txBody>
          <a:bodyPr wrap="square" lIns="0" tIns="0" rIns="0" bIns="0" rtlCol="0" anchor="ctr"/>
          <a:lstStyle/>
          <a:p>
            <a:pPr indent="0" marL="0">
              <a:buNone/>
            </a:pPr>
            <a:r>
              <a:rPr lang="en-US" sz="1000" b="1" dirty="0">
                <a:solidFill>
                  <a:srgbClr val="4E9C8E"/>
                </a:solidFill>
                <a:latin typeface="Calibri" pitchFamily="34" charset="0"/>
                <a:ea typeface="Calibri" pitchFamily="34" charset="-122"/>
                <a:cs typeface="Calibri" pitchFamily="34" charset="-120"/>
              </a:rPr>
              <a:t>Mass Hub</a:t>
            </a:r>
            <a:endParaRPr lang="en-US" sz="1000" dirty="0"/>
          </a:p>
        </p:txBody>
      </p:sp>
      <p:sp>
        <p:nvSpPr>
          <p:cNvPr id="48" name="Text 46"/>
          <p:cNvSpPr/>
          <p:nvPr/>
        </p:nvSpPr>
        <p:spPr>
          <a:xfrm>
            <a:off x="685800" y="1188720"/>
            <a:ext cx="1143000" cy="219456"/>
          </a:xfrm>
          <a:prstGeom prst="rect">
            <a:avLst/>
          </a:prstGeom>
          <a:noFill/>
          <a:ln/>
        </p:spPr>
        <p:txBody>
          <a:bodyPr wrap="square" lIns="0" tIns="0" rIns="0" bIns="0" rtlCol="0" anchor="ctr"/>
          <a:lstStyle/>
          <a:p>
            <a:pPr indent="0" marL="0">
              <a:buNone/>
            </a:pPr>
            <a:r>
              <a:rPr lang="en-US" sz="900" b="1" dirty="0">
                <a:solidFill>
                  <a:srgbClr val="6E8085"/>
                </a:solidFill>
                <a:latin typeface="Calibri" pitchFamily="34" charset="0"/>
                <a:ea typeface="Calibri" pitchFamily="34" charset="-122"/>
                <a:cs typeface="Calibri" pitchFamily="34" charset="-120"/>
              </a:rPr>
              <a:t>ISO</a:t>
            </a:r>
            <a:endParaRPr lang="en-US" sz="900" dirty="0"/>
          </a:p>
        </p:txBody>
      </p:sp>
      <p:sp>
        <p:nvSpPr>
          <p:cNvPr id="49" name="Text 47"/>
          <p:cNvSpPr/>
          <p:nvPr/>
        </p:nvSpPr>
        <p:spPr>
          <a:xfrm>
            <a:off x="1965960" y="1188720"/>
            <a:ext cx="2377440" cy="219456"/>
          </a:xfrm>
          <a:prstGeom prst="rect">
            <a:avLst/>
          </a:prstGeom>
          <a:noFill/>
          <a:ln/>
        </p:spPr>
        <p:txBody>
          <a:bodyPr wrap="square" lIns="0" tIns="0" rIns="0" bIns="0" rtlCol="0" anchor="ctr"/>
          <a:lstStyle/>
          <a:p>
            <a:pPr indent="0" marL="0">
              <a:buNone/>
            </a:pPr>
            <a:r>
              <a:rPr lang="en-US" sz="900" b="1" dirty="0">
                <a:solidFill>
                  <a:srgbClr val="6E8085"/>
                </a:solidFill>
                <a:latin typeface="Calibri" pitchFamily="34" charset="0"/>
                <a:ea typeface="Calibri" pitchFamily="34" charset="-122"/>
                <a:cs typeface="Calibri" pitchFamily="34" charset="-120"/>
              </a:rPr>
              <a:t>Footprint</a:t>
            </a:r>
            <a:endParaRPr lang="en-US" sz="900" dirty="0"/>
          </a:p>
        </p:txBody>
      </p:sp>
      <p:sp>
        <p:nvSpPr>
          <p:cNvPr id="50" name="Text 48"/>
          <p:cNvSpPr/>
          <p:nvPr/>
        </p:nvSpPr>
        <p:spPr>
          <a:xfrm>
            <a:off x="4389120" y="1188720"/>
            <a:ext cx="2103120" cy="219456"/>
          </a:xfrm>
          <a:prstGeom prst="rect">
            <a:avLst/>
          </a:prstGeom>
          <a:noFill/>
          <a:ln/>
        </p:spPr>
        <p:txBody>
          <a:bodyPr wrap="square" lIns="0" tIns="0" rIns="0" bIns="0" rtlCol="0" anchor="ctr"/>
          <a:lstStyle/>
          <a:p>
            <a:pPr indent="0" marL="0">
              <a:buNone/>
            </a:pPr>
            <a:r>
              <a:rPr lang="en-US" sz="900" b="1" dirty="0">
                <a:solidFill>
                  <a:srgbClr val="6E8085"/>
                </a:solidFill>
                <a:latin typeface="Calibri" pitchFamily="34" charset="0"/>
                <a:ea typeface="Calibri" pitchFamily="34" charset="-122"/>
                <a:cs typeface="Calibri" pitchFamily="34" charset="-120"/>
              </a:rPr>
              <a:t>Design</a:t>
            </a:r>
            <a:endParaRPr lang="en-US" sz="900" dirty="0"/>
          </a:p>
        </p:txBody>
      </p:sp>
      <p:sp>
        <p:nvSpPr>
          <p:cNvPr id="51" name="Text 49"/>
          <p:cNvSpPr/>
          <p:nvPr/>
        </p:nvSpPr>
        <p:spPr>
          <a:xfrm>
            <a:off x="6537960" y="1188720"/>
            <a:ext cx="1234440" cy="219456"/>
          </a:xfrm>
          <a:prstGeom prst="rect">
            <a:avLst/>
          </a:prstGeom>
          <a:noFill/>
          <a:ln/>
        </p:spPr>
        <p:txBody>
          <a:bodyPr wrap="square" lIns="0" tIns="0" rIns="0" bIns="0" rtlCol="0" anchor="ctr"/>
          <a:lstStyle/>
          <a:p>
            <a:pPr indent="0" marL="0">
              <a:buNone/>
            </a:pPr>
            <a:r>
              <a:rPr lang="en-US" sz="900" b="1" dirty="0">
                <a:solidFill>
                  <a:srgbClr val="6E8085"/>
                </a:solidFill>
                <a:latin typeface="Calibri" pitchFamily="34" charset="0"/>
                <a:ea typeface="Calibri" pitchFamily="34" charset="-122"/>
                <a:cs typeface="Calibri" pitchFamily="34" charset="-120"/>
              </a:rPr>
              <a:t>Traded hub</a:t>
            </a:r>
            <a:endParaRPr lang="en-US" sz="900" dirty="0"/>
          </a:p>
        </p:txBody>
      </p:sp>
      <p:sp>
        <p:nvSpPr>
          <p:cNvPr id="52" name="Shape 50"/>
          <p:cNvSpPr/>
          <p:nvPr/>
        </p:nvSpPr>
        <p:spPr>
          <a:xfrm>
            <a:off x="8138160" y="1463040"/>
            <a:ext cx="3520440" cy="1874520"/>
          </a:xfrm>
          <a:prstGeom prst="roundRect">
            <a:avLst>
              <a:gd name="adj" fmla="val 2927"/>
            </a:avLst>
          </a:prstGeom>
          <a:solidFill>
            <a:srgbClr val="EDF1F0"/>
          </a:solidFill>
          <a:ln/>
        </p:spPr>
      </p:sp>
      <p:sp>
        <p:nvSpPr>
          <p:cNvPr id="53" name="Text 51"/>
          <p:cNvSpPr/>
          <p:nvPr/>
        </p:nvSpPr>
        <p:spPr>
          <a:xfrm>
            <a:off x="8339328" y="1591056"/>
            <a:ext cx="311810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No market at all</a:t>
            </a:r>
            <a:endParaRPr lang="en-US" sz="1250" dirty="0"/>
          </a:p>
        </p:txBody>
      </p:sp>
      <p:sp>
        <p:nvSpPr>
          <p:cNvPr id="54" name="Text 52"/>
          <p:cNvSpPr/>
          <p:nvPr/>
        </p:nvSpPr>
        <p:spPr>
          <a:xfrm>
            <a:off x="8339328" y="1920240"/>
            <a:ext cx="3118104" cy="125272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Most of the Southeast and much of the non-CAISO West remain vertically integrated. Utilities self-dispatch, trade bilaterally and are regulated on cost of service by state commissions. No LMP, no capacity auction, no public price curve.</a:t>
            </a:r>
            <a:endParaRPr lang="en-US" sz="1000" dirty="0"/>
          </a:p>
        </p:txBody>
      </p:sp>
      <p:sp>
        <p:nvSpPr>
          <p:cNvPr id="55" name="Shape 53"/>
          <p:cNvSpPr/>
          <p:nvPr/>
        </p:nvSpPr>
        <p:spPr>
          <a:xfrm>
            <a:off x="8138160" y="3520440"/>
            <a:ext cx="3520440" cy="1417320"/>
          </a:xfrm>
          <a:prstGeom prst="roundRect">
            <a:avLst>
              <a:gd name="adj" fmla="val 3871"/>
            </a:avLst>
          </a:prstGeom>
          <a:solidFill>
            <a:srgbClr val="EDF1F0"/>
          </a:solidFill>
          <a:ln/>
        </p:spPr>
      </p:sp>
      <p:sp>
        <p:nvSpPr>
          <p:cNvPr id="56" name="Text 54"/>
          <p:cNvSpPr/>
          <p:nvPr/>
        </p:nvSpPr>
        <p:spPr>
          <a:xfrm>
            <a:off x="8339328" y="3648456"/>
            <a:ext cx="311810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And the map is moving</a:t>
            </a:r>
            <a:endParaRPr lang="en-US" sz="1250" dirty="0"/>
          </a:p>
        </p:txBody>
      </p:sp>
      <p:sp>
        <p:nvSpPr>
          <p:cNvPr id="57" name="Text 55"/>
          <p:cNvSpPr/>
          <p:nvPr/>
        </p:nvSpPr>
        <p:spPr>
          <a:xfrm>
            <a:off x="8339328" y="3977640"/>
            <a:ext cx="3118104" cy="79552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SPP's Markets+ and CAISO's EDAM are competing to organise the West. Whichever prevails redraws roughly a fifth of US load. Treat western market design as a live variable, not a constant.</a:t>
            </a:r>
            <a:endParaRPr lang="en-US" sz="1000" dirty="0"/>
          </a:p>
        </p:txBody>
      </p:sp>
      <p:sp>
        <p:nvSpPr>
          <p:cNvPr id="58" name="Text 56"/>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ISO/RTO tariffs and public documentation; FERC Energy Primer. Accessed 30-Jul-2026.</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04</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Locational marginal price, decomposed</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LMP = energy + congestion + loss. The components are published, and the decomposition is what tab 4 of every market pack is built on</a:t>
            </a:r>
            <a:endParaRPr lang="en-US" sz="1250" dirty="0"/>
          </a:p>
        </p:txBody>
      </p:sp>
      <p:sp>
        <p:nvSpPr>
          <p:cNvPr id="6" name="Shape 4"/>
          <p:cNvSpPr/>
          <p:nvPr/>
        </p:nvSpPr>
        <p:spPr>
          <a:xfrm>
            <a:off x="548640" y="1463040"/>
            <a:ext cx="7040880" cy="1371600"/>
          </a:xfrm>
          <a:prstGeom prst="roundRect">
            <a:avLst>
              <a:gd name="adj" fmla="val 5333"/>
            </a:avLst>
          </a:prstGeom>
          <a:solidFill>
            <a:srgbClr val="0A2126"/>
          </a:solidFill>
          <a:ln/>
        </p:spPr>
      </p:sp>
      <p:sp>
        <p:nvSpPr>
          <p:cNvPr id="7" name="Text 5"/>
          <p:cNvSpPr/>
          <p:nvPr/>
        </p:nvSpPr>
        <p:spPr>
          <a:xfrm>
            <a:off x="731520" y="1572768"/>
            <a:ext cx="6675120" cy="457200"/>
          </a:xfrm>
          <a:prstGeom prst="rect">
            <a:avLst/>
          </a:prstGeom>
          <a:noFill/>
          <a:ln/>
        </p:spPr>
        <p:txBody>
          <a:bodyPr wrap="square" lIns="0" tIns="0" rIns="0" bIns="0"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LMP  =  Energy  +  Marginal Cost of Congestion  +  Marginal Cost of Losses</a:t>
            </a:r>
            <a:endParaRPr lang="en-US" sz="1700" dirty="0"/>
          </a:p>
        </p:txBody>
      </p:sp>
      <p:sp>
        <p:nvSpPr>
          <p:cNvPr id="8" name="Text 6"/>
          <p:cNvSpPr/>
          <p:nvPr/>
        </p:nvSpPr>
        <p:spPr>
          <a:xfrm>
            <a:off x="731520" y="2057400"/>
            <a:ext cx="6675120" cy="685800"/>
          </a:xfrm>
          <a:prstGeom prst="rect">
            <a:avLst/>
          </a:prstGeom>
          <a:noFill/>
          <a:ln/>
        </p:spPr>
        <p:txBody>
          <a:bodyPr wrap="square" lIns="0" tIns="0" rIns="0" bIns="0" rtlCol="0" anchor="ctr"/>
          <a:lstStyle/>
          <a:p>
            <a:pPr indent="0" marL="0">
              <a:buNone/>
            </a:pPr>
            <a:r>
              <a:rPr lang="en-US" sz="1050" dirty="0">
                <a:solidFill>
                  <a:srgbClr val="C7D4D3"/>
                </a:solidFill>
                <a:latin typeface="Calibri" pitchFamily="34" charset="0"/>
                <a:ea typeface="Calibri" pitchFamily="34" charset="-122"/>
                <a:cs typeface="Calibri" pitchFamily="34" charset="-120"/>
              </a:rPr>
              <a:t>The energy component is common to the whole market. Congestion and losses are what make one bus differ from another. Published LMP files give you congestion and losses directly, so energy is the residual.</a:t>
            </a:r>
            <a:endParaRPr lang="en-US" sz="1050" dirty="0"/>
          </a:p>
        </p:txBody>
      </p:sp>
      <p:sp>
        <p:nvSpPr>
          <p:cNvPr id="9" name="Text 7"/>
          <p:cNvSpPr/>
          <p:nvPr/>
        </p:nvSpPr>
        <p:spPr>
          <a:xfrm>
            <a:off x="548640" y="3017520"/>
            <a:ext cx="7040880" cy="274320"/>
          </a:xfrm>
          <a:prstGeom prst="rect">
            <a:avLst/>
          </a:prstGeom>
          <a:noFill/>
          <a:ln/>
        </p:spPr>
        <p:txBody>
          <a:bodyPr wrap="square" lIns="0" tIns="0" rIns="0" bIns="0" rtlCol="0" anchor="ctr"/>
          <a:lstStyle/>
          <a:p>
            <a:pPr indent="0" marL="0">
              <a:buNone/>
            </a:pPr>
            <a:r>
              <a:rPr lang="en-US" sz="1200" b="1" dirty="0">
                <a:solidFill>
                  <a:srgbClr val="10323A"/>
                </a:solidFill>
                <a:latin typeface="Calibri" pitchFamily="34" charset="0"/>
                <a:ea typeface="Calibri" pitchFamily="34" charset="-122"/>
                <a:cs typeface="Calibri" pitchFamily="34" charset="-120"/>
              </a:rPr>
              <a:t>Worked example - NYISO day-ahead, 29 July 2026, hour ending 17:00</a:t>
            </a:r>
            <a:endParaRPr lang="en-US" sz="1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48640" y="3364992"/>
          <a:ext cx="7040880" cy="914400"/>
        </p:xfrm>
        <a:graphic>
          <a:graphicData uri="http://schemas.openxmlformats.org/drawingml/2006/table">
            <a:tbl>
              <a:tblPr/>
              <a:tblGrid>
                <a:gridCol w="2011680"/>
                <a:gridCol w="1371600"/>
                <a:gridCol w="1188720"/>
                <a:gridCol w="1097280"/>
                <a:gridCol w="1371600"/>
              </a:tblGrid>
              <a:tr h="0">
                <a:tc>
                  <a:txBody>
                    <a:bodyPr/>
                    <a:lstStyle/>
                    <a:p>
                      <a:pPr indent="0" marL="0">
                        <a:buNone/>
                      </a:pPr>
                      <a:r>
                        <a:rPr lang="en-US" sz="1000" b="1" dirty="0">
                          <a:solidFill>
                            <a:srgbClr val="FFFFFF"/>
                          </a:solidFill>
                          <a:latin typeface="Calibri" pitchFamily="34" charset="0"/>
                          <a:ea typeface="Calibri" pitchFamily="34" charset="-122"/>
                          <a:cs typeface="Calibri" pitchFamily="34" charset="-120"/>
                        </a:rPr>
                        <a:t>Zone</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1000" b="1" dirty="0">
                          <a:solidFill>
                            <a:srgbClr val="FFFFFF"/>
                          </a:solidFill>
                          <a:latin typeface="Calibri" pitchFamily="34" charset="0"/>
                          <a:ea typeface="Calibri" pitchFamily="34" charset="-122"/>
                          <a:cs typeface="Calibri" pitchFamily="34" charset="-120"/>
                        </a:rPr>
                        <a:t>LBMP $/MWh</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1000" b="1" dirty="0">
                          <a:solidFill>
                            <a:srgbClr val="FFFFFF"/>
                          </a:solidFill>
                          <a:latin typeface="Calibri" pitchFamily="34" charset="0"/>
                          <a:ea typeface="Calibri" pitchFamily="34" charset="-122"/>
                          <a:cs typeface="Calibri" pitchFamily="34" charset="-120"/>
                        </a:rPr>
                        <a:t>Congestion</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1000" b="1" dirty="0">
                          <a:solidFill>
                            <a:srgbClr val="FFFFFF"/>
                          </a:solidFill>
                          <a:latin typeface="Calibri" pitchFamily="34" charset="0"/>
                          <a:ea typeface="Calibri" pitchFamily="34" charset="-122"/>
                          <a:cs typeface="Calibri" pitchFamily="34" charset="-120"/>
                        </a:rPr>
                        <a:t>Losses</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1000" b="1" dirty="0">
                          <a:solidFill>
                            <a:srgbClr val="FFFFFF"/>
                          </a:solidFill>
                          <a:latin typeface="Calibri" pitchFamily="34" charset="0"/>
                          <a:ea typeface="Calibri" pitchFamily="34" charset="-122"/>
                          <a:cs typeface="Calibri" pitchFamily="34" charset="-120"/>
                        </a:rPr>
                        <a:t>Energy (residual)</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Zone J — N.Y.C.</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63.30</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0.00</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5.12</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58.18</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Zone A — WEST</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53.48</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0.46</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−4.24</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57.26</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Zone G — HUD VL</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61.96</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0.00</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3.78</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58.18</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PJM proxy bus</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58.38</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0.10</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0.29</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1000" dirty="0">
                          <a:solidFill>
                            <a:srgbClr val="1A2B2F"/>
                          </a:solidFill>
                          <a:latin typeface="Calibri" pitchFamily="34" charset="0"/>
                          <a:ea typeface="Calibri" pitchFamily="34" charset="-122"/>
                          <a:cs typeface="Calibri" pitchFamily="34" charset="-120"/>
                        </a:rPr>
                        <a:t>57.99</a:t>
                      </a:r>
                      <a:endParaRPr lang="en-US" sz="10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11" name="Text 8"/>
          <p:cNvSpPr/>
          <p:nvPr/>
        </p:nvSpPr>
        <p:spPr>
          <a:xfrm>
            <a:off x="548640" y="5029200"/>
            <a:ext cx="7040880" cy="685800"/>
          </a:xfrm>
          <a:prstGeom prst="rect">
            <a:avLst/>
          </a:prstGeom>
          <a:noFill/>
          <a:ln/>
        </p:spPr>
        <p:txBody>
          <a:bodyPr wrap="square" lIns="0" tIns="0" rIns="0" bIns="0" rtlCol="0" anchor="ctr"/>
          <a:lstStyle/>
          <a:p>
            <a:pPr indent="0" marL="0">
              <a:buNone/>
            </a:pPr>
            <a:r>
              <a:rPr lang="en-US" sz="1050" i="1" dirty="0">
                <a:solidFill>
                  <a:srgbClr val="1A2B2F"/>
                </a:solidFill>
                <a:latin typeface="Calibri" pitchFamily="34" charset="0"/>
                <a:ea typeface="Calibri" pitchFamily="34" charset="-122"/>
                <a:cs typeface="Calibri" pitchFamily="34" charset="-120"/>
              </a:rPr>
              <a:t>Zone J and Zone G show an identical energy component of 58.18. The whole $1.34 difference between them is losses. Zone A is nearly $10 cheaper than Zone J on the same energy price - that is what a nodal market prices and a bidding zone hides.</a:t>
            </a:r>
            <a:endParaRPr lang="en-US" sz="1050" dirty="0"/>
          </a:p>
        </p:txBody>
      </p:sp>
      <p:sp>
        <p:nvSpPr>
          <p:cNvPr id="12" name="Shape 9"/>
          <p:cNvSpPr/>
          <p:nvPr/>
        </p:nvSpPr>
        <p:spPr>
          <a:xfrm>
            <a:off x="7863840" y="1463040"/>
            <a:ext cx="3794760" cy="2148840"/>
          </a:xfrm>
          <a:prstGeom prst="roundRect">
            <a:avLst>
              <a:gd name="adj" fmla="val 2553"/>
            </a:avLst>
          </a:prstGeom>
          <a:solidFill>
            <a:srgbClr val="EDF1F0"/>
          </a:solidFill>
          <a:ln/>
        </p:spPr>
      </p:sp>
      <p:sp>
        <p:nvSpPr>
          <p:cNvPr id="13" name="Text 10"/>
          <p:cNvSpPr/>
          <p:nvPr/>
        </p:nvSpPr>
        <p:spPr>
          <a:xfrm>
            <a:off x="8065008" y="1591056"/>
            <a:ext cx="339242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Why Europe has no equivalent</a:t>
            </a:r>
            <a:endParaRPr lang="en-US" sz="1250" dirty="0"/>
          </a:p>
        </p:txBody>
      </p:sp>
      <p:sp>
        <p:nvSpPr>
          <p:cNvPr id="14" name="Text 11"/>
          <p:cNvSpPr/>
          <p:nvPr/>
        </p:nvSpPr>
        <p:spPr>
          <a:xfrm>
            <a:off x="8065008" y="1920240"/>
            <a:ext cx="3392424" cy="15270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Under zonal design, congestion inside a zone is not priced. It is resolved after the market clears through redispatch, and the cost is socialised. Germany is the canonical case. In a nodal market that same congestion appears in the price, at every bus, every interval.</a:t>
            </a:r>
            <a:endParaRPr lang="en-US" sz="1000" dirty="0"/>
          </a:p>
        </p:txBody>
      </p:sp>
      <p:sp>
        <p:nvSpPr>
          <p:cNvPr id="15" name="Shape 12"/>
          <p:cNvSpPr/>
          <p:nvPr/>
        </p:nvSpPr>
        <p:spPr>
          <a:xfrm>
            <a:off x="7863840" y="3730752"/>
            <a:ext cx="3794760" cy="2011680"/>
          </a:xfrm>
          <a:prstGeom prst="roundRect">
            <a:avLst>
              <a:gd name="adj" fmla="val 2727"/>
            </a:avLst>
          </a:prstGeom>
          <a:solidFill>
            <a:srgbClr val="EDF1F0"/>
          </a:solidFill>
          <a:ln/>
        </p:spPr>
      </p:sp>
      <p:sp>
        <p:nvSpPr>
          <p:cNvPr id="16" name="Text 13"/>
          <p:cNvSpPr/>
          <p:nvPr/>
        </p:nvSpPr>
        <p:spPr>
          <a:xfrm>
            <a:off x="8065008" y="3858768"/>
            <a:ext cx="339242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What this buys the risk manager</a:t>
            </a:r>
            <a:endParaRPr lang="en-US" sz="1250" dirty="0"/>
          </a:p>
        </p:txBody>
      </p:sp>
      <p:sp>
        <p:nvSpPr>
          <p:cNvPr id="17" name="Text 14"/>
          <p:cNvSpPr/>
          <p:nvPr/>
        </p:nvSpPr>
        <p:spPr>
          <a:xfrm>
            <a:off x="8065008" y="4187952"/>
            <a:ext cx="339242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A hedge at a hub does not hedge a node. The residual - basis between your node and the hub you hedged at - is a real, sizeable, tradeable exposure. That is what congestion rights exist for, and it is the subject of the next slide.</a:t>
            </a:r>
            <a:endParaRPr lang="en-US" sz="1000" dirty="0"/>
          </a:p>
        </p:txBody>
      </p:sp>
      <p:sp>
        <p:nvSpPr>
          <p:cNvPr id="18" name="Text 1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NYISO MIS public CSV, damlbmp/20260729damlbmp_zone.csv, retrieved live 30-Jul-2026. Energy component computed as LBMP less published congestion and loss components.</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05</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"The PJM price" is four different numbers</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most common and most expensive category error in North American power</a:t>
            </a:r>
            <a:endParaRPr lang="en-US" sz="125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508760"/>
          <a:ext cx="7406640" cy="914400"/>
        </p:xfrm>
        <a:graphic>
          <a:graphicData uri="http://schemas.openxmlformats.org/drawingml/2006/table">
            <a:tbl>
              <a:tblPr/>
              <a:tblGrid>
                <a:gridCol w="1737360"/>
                <a:gridCol w="1188720"/>
                <a:gridCol w="2011680"/>
                <a:gridCol w="246888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Name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Type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What it is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Does it trade?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Western Hub</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Hub</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 defined basket of buses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YES - the traded index. Most bilateral and financial PJM volume settles here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PJM-RTO</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RTO aggregate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Load-weighted average of the footprint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No. Quoted constantly, traded almost never</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 zone (e.g. PSEG)</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Zone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Load-serving aggregation</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Retail and load settlement, not a generation hedge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 node (a specific bus)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Node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One physical bus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Where a generator actually settles. Basis to hub is the residual risk</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7" name="Shape 4"/>
          <p:cNvSpPr/>
          <p:nvPr/>
        </p:nvSpPr>
        <p:spPr>
          <a:xfrm>
            <a:off x="8183880" y="1508760"/>
            <a:ext cx="3474720" cy="1783080"/>
          </a:xfrm>
          <a:prstGeom prst="roundRect">
            <a:avLst>
              <a:gd name="adj" fmla="val 3077"/>
            </a:avLst>
          </a:prstGeom>
          <a:solidFill>
            <a:srgbClr val="EDF1F0"/>
          </a:solidFill>
          <a:ln/>
        </p:spPr>
      </p:sp>
      <p:sp>
        <p:nvSpPr>
          <p:cNvPr id="8" name="Text 5"/>
          <p:cNvSpPr/>
          <p:nvPr/>
        </p:nvSpPr>
        <p:spPr>
          <a:xfrm>
            <a:off x="8385048" y="1636776"/>
            <a:ext cx="307238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The same trap, per market</a:t>
            </a:r>
            <a:endParaRPr lang="en-US" sz="1250" dirty="0"/>
          </a:p>
        </p:txBody>
      </p:sp>
      <p:sp>
        <p:nvSpPr>
          <p:cNvPr id="9" name="Text 6"/>
          <p:cNvSpPr/>
          <p:nvPr/>
        </p:nvSpPr>
        <p:spPr>
          <a:xfrm>
            <a:off x="8385048" y="1965960"/>
            <a:ext cx="3072384" cy="11612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ERCOT: HB_NORTH is a hub, LZ_NORTH is a load zone. Hubs settle generation and financials; load zones settle load. CAISO: SP15 trades, the system average does not. NYISO: Zone J is a zone that trades because the in-city constraint makes it one.</a:t>
            </a:r>
            <a:endParaRPr lang="en-US" sz="1000" dirty="0"/>
          </a:p>
        </p:txBody>
      </p:sp>
      <p:sp>
        <p:nvSpPr>
          <p:cNvPr id="10" name="Shape 7"/>
          <p:cNvSpPr/>
          <p:nvPr/>
        </p:nvSpPr>
        <p:spPr>
          <a:xfrm>
            <a:off x="8183880" y="3474720"/>
            <a:ext cx="3474720" cy="1783080"/>
          </a:xfrm>
          <a:prstGeom prst="roundRect">
            <a:avLst>
              <a:gd name="adj" fmla="val 3077"/>
            </a:avLst>
          </a:prstGeom>
          <a:solidFill>
            <a:srgbClr val="EDF1F0"/>
          </a:solidFill>
          <a:ln/>
        </p:spPr>
      </p:sp>
      <p:sp>
        <p:nvSpPr>
          <p:cNvPr id="11" name="Text 8"/>
          <p:cNvSpPr/>
          <p:nvPr/>
        </p:nvSpPr>
        <p:spPr>
          <a:xfrm>
            <a:off x="8385048" y="3602736"/>
            <a:ext cx="307238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The control</a:t>
            </a:r>
            <a:endParaRPr lang="en-US" sz="1250" dirty="0"/>
          </a:p>
        </p:txBody>
      </p:sp>
      <p:sp>
        <p:nvSpPr>
          <p:cNvPr id="12" name="Text 9"/>
          <p:cNvSpPr/>
          <p:nvPr/>
        </p:nvSpPr>
        <p:spPr>
          <a:xfrm>
            <a:off x="8385048" y="3931920"/>
            <a:ext cx="3072384" cy="11612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The parameter workbook carries a PricingPoints registry - market, point, type, identifier, and whether it trades. Every price series in the programme must name its pricing point, and the verification harness refuses to aggregate across types.</a:t>
            </a:r>
            <a:endParaRPr lang="en-US" sz="1000" dirty="0"/>
          </a:p>
        </p:txBody>
      </p:sp>
      <p:sp>
        <p:nvSpPr>
          <p:cNvPr id="13" name="Text 10"/>
          <p:cNvSpPr/>
          <p:nvPr/>
        </p:nvSpPr>
        <p:spPr>
          <a:xfrm>
            <a:off x="548640" y="3246120"/>
            <a:ext cx="7406640" cy="82296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A hedge executed at Western Hub against a generator sitting at a constrained node in western Pennsylvania is not a hedge. It is a hub position plus an unhedged basis position, and in a congested hour the basis is the entire P&amp;L.</a:t>
            </a:r>
            <a:endParaRPr lang="en-US" sz="1150" dirty="0"/>
          </a:p>
        </p:txBody>
      </p:sp>
      <p:sp>
        <p:nvSpPr>
          <p:cNvPr id="14" name="Text 11"/>
          <p:cNvSpPr/>
          <p:nvPr/>
        </p:nvSpPr>
        <p:spPr>
          <a:xfrm>
            <a:off x="548640" y="4251960"/>
            <a:ext cx="3474720" cy="731520"/>
          </a:xfrm>
          <a:prstGeom prst="rect">
            <a:avLst/>
          </a:prstGeom>
          <a:noFill/>
          <a:ln/>
        </p:spPr>
        <p:txBody>
          <a:bodyPr wrap="square" lIns="0" tIns="0" rIns="0" bIns="0" rtlCol="0" anchor="ctr"/>
          <a:lstStyle/>
          <a:p>
            <a:pPr algn="l" indent="0" marL="0">
              <a:buNone/>
            </a:pPr>
            <a:r>
              <a:rPr lang="en-US" sz="3800" b="1" dirty="0">
                <a:solidFill>
                  <a:srgbClr val="C1553A"/>
                </a:solidFill>
                <a:latin typeface="Cambria" pitchFamily="34" charset="0"/>
                <a:ea typeface="Cambria" pitchFamily="34" charset="-122"/>
                <a:cs typeface="Cambria" pitchFamily="34" charset="-120"/>
              </a:rPr>
              <a:t>1 of 4</a:t>
            </a:r>
            <a:endParaRPr lang="en-US" sz="3800" dirty="0"/>
          </a:p>
        </p:txBody>
      </p:sp>
      <p:sp>
        <p:nvSpPr>
          <p:cNvPr id="15" name="Text 12"/>
          <p:cNvSpPr/>
          <p:nvPr/>
        </p:nvSpPr>
        <p:spPr>
          <a:xfrm>
            <a:off x="548640" y="4965192"/>
            <a:ext cx="347472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of the things called 'the PJM price' is actually tradeable</a:t>
            </a:r>
            <a:endParaRPr lang="en-US" sz="1000" dirty="0"/>
          </a:p>
        </p:txBody>
      </p:sp>
      <p:sp>
        <p:nvSpPr>
          <p:cNvPr id="16" name="Text 13"/>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PJM, ERCOT, CAISO and NYISO tariff definitions and pricing-point registries. Accessed 30-Jul-2026.</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06</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Congestion rights - the product class Europe does not have</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FTR, CRR, TCC and ARR: different names, same idea, real market depth</a:t>
            </a:r>
            <a:endParaRPr lang="en-US" sz="1250" dirty="0"/>
          </a:p>
        </p:txBody>
      </p:sp>
      <p:sp>
        <p:nvSpPr>
          <p:cNvPr id="6" name="Shape 4"/>
          <p:cNvSpPr/>
          <p:nvPr/>
        </p:nvSpPr>
        <p:spPr>
          <a:xfrm>
            <a:off x="548640" y="1463040"/>
            <a:ext cx="11109960" cy="868680"/>
          </a:xfrm>
          <a:prstGeom prst="roundRect">
            <a:avLst>
              <a:gd name="adj" fmla="val 6316"/>
            </a:avLst>
          </a:prstGeom>
          <a:solidFill>
            <a:srgbClr val="0A2126"/>
          </a:solidFill>
          <a:ln/>
        </p:spPr>
      </p:sp>
      <p:sp>
        <p:nvSpPr>
          <p:cNvPr id="7" name="Text 5"/>
          <p:cNvSpPr/>
          <p:nvPr/>
        </p:nvSpPr>
        <p:spPr>
          <a:xfrm>
            <a:off x="777240" y="1572768"/>
            <a:ext cx="10607040" cy="658368"/>
          </a:xfrm>
          <a:prstGeom prst="rect">
            <a:avLst/>
          </a:prstGeom>
          <a:noFill/>
          <a:ln/>
        </p:spPr>
        <p:txBody>
          <a:bodyPr wrap="square" lIns="0" tIns="0" rIns="0" bIns="0" rtlCol="0" anchor="ctr"/>
          <a:lstStyle/>
          <a:p>
            <a:pPr indent="0" marL="0">
              <a:buNone/>
            </a:pPr>
            <a:r>
              <a:rPr lang="en-US" sz="1200" dirty="0">
                <a:solidFill>
                  <a:srgbClr val="C7D4D3"/>
                </a:solidFill>
                <a:latin typeface="Calibri" pitchFamily="34" charset="0"/>
                <a:ea typeface="Calibri" pitchFamily="34" charset="-122"/>
                <a:cs typeface="Calibri" pitchFamily="34" charset="-120"/>
              </a:rPr>
              <a:t>An FTR pays the holder the difference in congestion component between two nodes, for a defined period and MW quantity. It is funded from the congestion revenue the ISO collects. It is a financial instrument settled against the market, not a physical right to move power.</a:t>
            </a:r>
            <a:endParaRPr lang="en-US" sz="1200" dirty="0"/>
          </a:p>
        </p:txBody>
      </p:sp>
      <p:sp>
        <p:nvSpPr>
          <p:cNvPr id="8" name="Shape 6"/>
          <p:cNvSpPr/>
          <p:nvPr/>
        </p:nvSpPr>
        <p:spPr>
          <a:xfrm>
            <a:off x="548640" y="2560320"/>
            <a:ext cx="5943600" cy="457200"/>
          </a:xfrm>
          <a:prstGeom prst="roundRect">
            <a:avLst>
              <a:gd name="adj" fmla="val 8000"/>
            </a:avLst>
          </a:prstGeom>
          <a:solidFill>
            <a:srgbClr val="F7F9F9"/>
          </a:solidFill>
          <a:ln/>
        </p:spPr>
      </p:sp>
      <p:sp>
        <p:nvSpPr>
          <p:cNvPr id="9" name="Shape 7"/>
          <p:cNvSpPr/>
          <p:nvPr/>
        </p:nvSpPr>
        <p:spPr>
          <a:xfrm>
            <a:off x="658368" y="2624328"/>
            <a:ext cx="1005840" cy="329184"/>
          </a:xfrm>
          <a:prstGeom prst="roundRect">
            <a:avLst>
              <a:gd name="adj" fmla="val 13889"/>
            </a:avLst>
          </a:prstGeom>
          <a:solidFill>
            <a:srgbClr val="10323A"/>
          </a:solidFill>
          <a:ln/>
        </p:spPr>
      </p:sp>
      <p:sp>
        <p:nvSpPr>
          <p:cNvPr id="10" name="Text 8"/>
          <p:cNvSpPr/>
          <p:nvPr/>
        </p:nvSpPr>
        <p:spPr>
          <a:xfrm>
            <a:off x="713232" y="2624328"/>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PJM</a:t>
            </a:r>
            <a:endParaRPr lang="en-US" sz="1000" dirty="0"/>
          </a:p>
        </p:txBody>
      </p:sp>
      <p:sp>
        <p:nvSpPr>
          <p:cNvPr id="11" name="Text 9"/>
          <p:cNvSpPr/>
          <p:nvPr/>
        </p:nvSpPr>
        <p:spPr>
          <a:xfrm>
            <a:off x="1783080" y="2560320"/>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FTR</a:t>
            </a:r>
            <a:endParaRPr lang="en-US" sz="1100" dirty="0"/>
          </a:p>
        </p:txBody>
      </p:sp>
      <p:sp>
        <p:nvSpPr>
          <p:cNvPr id="12" name="Text 10"/>
          <p:cNvSpPr/>
          <p:nvPr/>
        </p:nvSpPr>
        <p:spPr>
          <a:xfrm>
            <a:off x="2606040" y="2560320"/>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 ARR allocation to transmission customers</a:t>
            </a:r>
            <a:endParaRPr lang="en-US" sz="950" dirty="0"/>
          </a:p>
        </p:txBody>
      </p:sp>
      <p:sp>
        <p:nvSpPr>
          <p:cNvPr id="13" name="Shape 11"/>
          <p:cNvSpPr/>
          <p:nvPr/>
        </p:nvSpPr>
        <p:spPr>
          <a:xfrm>
            <a:off x="548640" y="3072384"/>
            <a:ext cx="5943600" cy="457200"/>
          </a:xfrm>
          <a:prstGeom prst="roundRect">
            <a:avLst>
              <a:gd name="adj" fmla="val 8000"/>
            </a:avLst>
          </a:prstGeom>
          <a:solidFill>
            <a:srgbClr val="EDF1F0"/>
          </a:solidFill>
          <a:ln/>
        </p:spPr>
      </p:sp>
      <p:sp>
        <p:nvSpPr>
          <p:cNvPr id="14" name="Shape 12"/>
          <p:cNvSpPr/>
          <p:nvPr/>
        </p:nvSpPr>
        <p:spPr>
          <a:xfrm>
            <a:off x="658368" y="3136392"/>
            <a:ext cx="1005840" cy="329184"/>
          </a:xfrm>
          <a:prstGeom prst="roundRect">
            <a:avLst>
              <a:gd name="adj" fmla="val 13889"/>
            </a:avLst>
          </a:prstGeom>
          <a:solidFill>
            <a:srgbClr val="10323A"/>
          </a:solidFill>
          <a:ln/>
        </p:spPr>
      </p:sp>
      <p:sp>
        <p:nvSpPr>
          <p:cNvPr id="15" name="Text 13"/>
          <p:cNvSpPr/>
          <p:nvPr/>
        </p:nvSpPr>
        <p:spPr>
          <a:xfrm>
            <a:off x="713232" y="3136392"/>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MISO</a:t>
            </a:r>
            <a:endParaRPr lang="en-US" sz="1000" dirty="0"/>
          </a:p>
        </p:txBody>
      </p:sp>
      <p:sp>
        <p:nvSpPr>
          <p:cNvPr id="16" name="Text 14"/>
          <p:cNvSpPr/>
          <p:nvPr/>
        </p:nvSpPr>
        <p:spPr>
          <a:xfrm>
            <a:off x="1783080" y="3072384"/>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FTR</a:t>
            </a:r>
            <a:endParaRPr lang="en-US" sz="1100" dirty="0"/>
          </a:p>
        </p:txBody>
      </p:sp>
      <p:sp>
        <p:nvSpPr>
          <p:cNvPr id="17" name="Text 15"/>
          <p:cNvSpPr/>
          <p:nvPr/>
        </p:nvSpPr>
        <p:spPr>
          <a:xfrm>
            <a:off x="2606040" y="3072384"/>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 ARR</a:t>
            </a:r>
            <a:endParaRPr lang="en-US" sz="950" dirty="0"/>
          </a:p>
        </p:txBody>
      </p:sp>
      <p:sp>
        <p:nvSpPr>
          <p:cNvPr id="18" name="Shape 16"/>
          <p:cNvSpPr/>
          <p:nvPr/>
        </p:nvSpPr>
        <p:spPr>
          <a:xfrm>
            <a:off x="548640" y="3584448"/>
            <a:ext cx="5943600" cy="457200"/>
          </a:xfrm>
          <a:prstGeom prst="roundRect">
            <a:avLst>
              <a:gd name="adj" fmla="val 8000"/>
            </a:avLst>
          </a:prstGeom>
          <a:solidFill>
            <a:srgbClr val="F7F9F9"/>
          </a:solidFill>
          <a:ln/>
        </p:spPr>
      </p:sp>
      <p:sp>
        <p:nvSpPr>
          <p:cNvPr id="19" name="Shape 17"/>
          <p:cNvSpPr/>
          <p:nvPr/>
        </p:nvSpPr>
        <p:spPr>
          <a:xfrm>
            <a:off x="658368" y="3648456"/>
            <a:ext cx="1005840" cy="329184"/>
          </a:xfrm>
          <a:prstGeom prst="roundRect">
            <a:avLst>
              <a:gd name="adj" fmla="val 13889"/>
            </a:avLst>
          </a:prstGeom>
          <a:solidFill>
            <a:srgbClr val="10323A"/>
          </a:solidFill>
          <a:ln/>
        </p:spPr>
      </p:sp>
      <p:sp>
        <p:nvSpPr>
          <p:cNvPr id="20" name="Text 18"/>
          <p:cNvSpPr/>
          <p:nvPr/>
        </p:nvSpPr>
        <p:spPr>
          <a:xfrm>
            <a:off x="713232" y="3648456"/>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ERCOT</a:t>
            </a:r>
            <a:endParaRPr lang="en-US" sz="1000" dirty="0"/>
          </a:p>
        </p:txBody>
      </p:sp>
      <p:sp>
        <p:nvSpPr>
          <p:cNvPr id="21" name="Text 19"/>
          <p:cNvSpPr/>
          <p:nvPr/>
        </p:nvSpPr>
        <p:spPr>
          <a:xfrm>
            <a:off x="1783080" y="3584448"/>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CRR</a:t>
            </a:r>
            <a:endParaRPr lang="en-US" sz="1100" dirty="0"/>
          </a:p>
        </p:txBody>
      </p:sp>
      <p:sp>
        <p:nvSpPr>
          <p:cNvPr id="22" name="Text 20"/>
          <p:cNvSpPr/>
          <p:nvPr/>
        </p:nvSpPr>
        <p:spPr>
          <a:xfrm>
            <a:off x="2606040" y="3584448"/>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Point-to-point options and obligations</a:t>
            </a:r>
            <a:endParaRPr lang="en-US" sz="950" dirty="0"/>
          </a:p>
        </p:txBody>
      </p:sp>
      <p:sp>
        <p:nvSpPr>
          <p:cNvPr id="23" name="Shape 21"/>
          <p:cNvSpPr/>
          <p:nvPr/>
        </p:nvSpPr>
        <p:spPr>
          <a:xfrm>
            <a:off x="548640" y="4096512"/>
            <a:ext cx="5943600" cy="457200"/>
          </a:xfrm>
          <a:prstGeom prst="roundRect">
            <a:avLst>
              <a:gd name="adj" fmla="val 8000"/>
            </a:avLst>
          </a:prstGeom>
          <a:solidFill>
            <a:srgbClr val="EDF1F0"/>
          </a:solidFill>
          <a:ln/>
        </p:spPr>
      </p:sp>
      <p:sp>
        <p:nvSpPr>
          <p:cNvPr id="24" name="Shape 22"/>
          <p:cNvSpPr/>
          <p:nvPr/>
        </p:nvSpPr>
        <p:spPr>
          <a:xfrm>
            <a:off x="658368" y="4160520"/>
            <a:ext cx="1005840" cy="329184"/>
          </a:xfrm>
          <a:prstGeom prst="roundRect">
            <a:avLst>
              <a:gd name="adj" fmla="val 13889"/>
            </a:avLst>
          </a:prstGeom>
          <a:solidFill>
            <a:srgbClr val="10323A"/>
          </a:solidFill>
          <a:ln/>
        </p:spPr>
      </p:sp>
      <p:sp>
        <p:nvSpPr>
          <p:cNvPr id="25" name="Text 23"/>
          <p:cNvSpPr/>
          <p:nvPr/>
        </p:nvSpPr>
        <p:spPr>
          <a:xfrm>
            <a:off x="713232" y="4160520"/>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CAISO</a:t>
            </a:r>
            <a:endParaRPr lang="en-US" sz="1000" dirty="0"/>
          </a:p>
        </p:txBody>
      </p:sp>
      <p:sp>
        <p:nvSpPr>
          <p:cNvPr id="26" name="Text 24"/>
          <p:cNvSpPr/>
          <p:nvPr/>
        </p:nvSpPr>
        <p:spPr>
          <a:xfrm>
            <a:off x="1783080" y="4096512"/>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CRR</a:t>
            </a:r>
            <a:endParaRPr lang="en-US" sz="1100" dirty="0"/>
          </a:p>
        </p:txBody>
      </p:sp>
      <p:sp>
        <p:nvSpPr>
          <p:cNvPr id="27" name="Text 25"/>
          <p:cNvSpPr/>
          <p:nvPr/>
        </p:nvSpPr>
        <p:spPr>
          <a:xfrm>
            <a:off x="2606040" y="4096512"/>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Annual and monthly auctions</a:t>
            </a:r>
            <a:endParaRPr lang="en-US" sz="950" dirty="0"/>
          </a:p>
        </p:txBody>
      </p:sp>
      <p:sp>
        <p:nvSpPr>
          <p:cNvPr id="28" name="Shape 26"/>
          <p:cNvSpPr/>
          <p:nvPr/>
        </p:nvSpPr>
        <p:spPr>
          <a:xfrm>
            <a:off x="548640" y="4608576"/>
            <a:ext cx="5943600" cy="457200"/>
          </a:xfrm>
          <a:prstGeom prst="roundRect">
            <a:avLst>
              <a:gd name="adj" fmla="val 8000"/>
            </a:avLst>
          </a:prstGeom>
          <a:solidFill>
            <a:srgbClr val="F7F9F9"/>
          </a:solidFill>
          <a:ln/>
        </p:spPr>
      </p:sp>
      <p:sp>
        <p:nvSpPr>
          <p:cNvPr id="29" name="Shape 27"/>
          <p:cNvSpPr/>
          <p:nvPr/>
        </p:nvSpPr>
        <p:spPr>
          <a:xfrm>
            <a:off x="658368" y="4672584"/>
            <a:ext cx="1005840" cy="329184"/>
          </a:xfrm>
          <a:prstGeom prst="roundRect">
            <a:avLst>
              <a:gd name="adj" fmla="val 13889"/>
            </a:avLst>
          </a:prstGeom>
          <a:solidFill>
            <a:srgbClr val="10323A"/>
          </a:solidFill>
          <a:ln/>
        </p:spPr>
      </p:sp>
      <p:sp>
        <p:nvSpPr>
          <p:cNvPr id="30" name="Text 28"/>
          <p:cNvSpPr/>
          <p:nvPr/>
        </p:nvSpPr>
        <p:spPr>
          <a:xfrm>
            <a:off x="713232" y="4672584"/>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NYISO</a:t>
            </a:r>
            <a:endParaRPr lang="en-US" sz="1000" dirty="0"/>
          </a:p>
        </p:txBody>
      </p:sp>
      <p:sp>
        <p:nvSpPr>
          <p:cNvPr id="31" name="Text 29"/>
          <p:cNvSpPr/>
          <p:nvPr/>
        </p:nvSpPr>
        <p:spPr>
          <a:xfrm>
            <a:off x="1783080" y="4608576"/>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TCC</a:t>
            </a:r>
            <a:endParaRPr lang="en-US" sz="1100" dirty="0"/>
          </a:p>
        </p:txBody>
      </p:sp>
      <p:sp>
        <p:nvSpPr>
          <p:cNvPr id="32" name="Text 30"/>
          <p:cNvSpPr/>
          <p:nvPr/>
        </p:nvSpPr>
        <p:spPr>
          <a:xfrm>
            <a:off x="2606040" y="4608576"/>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Centralised auctions, up to several years</a:t>
            </a:r>
            <a:endParaRPr lang="en-US" sz="950" dirty="0"/>
          </a:p>
        </p:txBody>
      </p:sp>
      <p:sp>
        <p:nvSpPr>
          <p:cNvPr id="33" name="Shape 31"/>
          <p:cNvSpPr/>
          <p:nvPr/>
        </p:nvSpPr>
        <p:spPr>
          <a:xfrm>
            <a:off x="548640" y="5120640"/>
            <a:ext cx="5943600" cy="457200"/>
          </a:xfrm>
          <a:prstGeom prst="roundRect">
            <a:avLst>
              <a:gd name="adj" fmla="val 8000"/>
            </a:avLst>
          </a:prstGeom>
          <a:solidFill>
            <a:srgbClr val="EDF1F0"/>
          </a:solidFill>
          <a:ln/>
        </p:spPr>
      </p:sp>
      <p:sp>
        <p:nvSpPr>
          <p:cNvPr id="34" name="Shape 32"/>
          <p:cNvSpPr/>
          <p:nvPr/>
        </p:nvSpPr>
        <p:spPr>
          <a:xfrm>
            <a:off x="658368" y="5184648"/>
            <a:ext cx="1005840" cy="329184"/>
          </a:xfrm>
          <a:prstGeom prst="roundRect">
            <a:avLst>
              <a:gd name="adj" fmla="val 13889"/>
            </a:avLst>
          </a:prstGeom>
          <a:solidFill>
            <a:srgbClr val="10323A"/>
          </a:solidFill>
          <a:ln/>
        </p:spPr>
      </p:sp>
      <p:sp>
        <p:nvSpPr>
          <p:cNvPr id="35" name="Text 33"/>
          <p:cNvSpPr/>
          <p:nvPr/>
        </p:nvSpPr>
        <p:spPr>
          <a:xfrm>
            <a:off x="713232" y="5184648"/>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ISO-NE</a:t>
            </a:r>
            <a:endParaRPr lang="en-US" sz="1000" dirty="0"/>
          </a:p>
        </p:txBody>
      </p:sp>
      <p:sp>
        <p:nvSpPr>
          <p:cNvPr id="36" name="Text 34"/>
          <p:cNvSpPr/>
          <p:nvPr/>
        </p:nvSpPr>
        <p:spPr>
          <a:xfrm>
            <a:off x="1783080" y="5120640"/>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FTR</a:t>
            </a:r>
            <a:endParaRPr lang="en-US" sz="1100" dirty="0"/>
          </a:p>
        </p:txBody>
      </p:sp>
      <p:sp>
        <p:nvSpPr>
          <p:cNvPr id="37" name="Text 35"/>
          <p:cNvSpPr/>
          <p:nvPr/>
        </p:nvSpPr>
        <p:spPr>
          <a:xfrm>
            <a:off x="2606040" y="5120640"/>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Monthly and annual</a:t>
            </a:r>
            <a:endParaRPr lang="en-US" sz="950" dirty="0"/>
          </a:p>
        </p:txBody>
      </p:sp>
      <p:sp>
        <p:nvSpPr>
          <p:cNvPr id="38" name="Shape 36"/>
          <p:cNvSpPr/>
          <p:nvPr/>
        </p:nvSpPr>
        <p:spPr>
          <a:xfrm>
            <a:off x="548640" y="5632704"/>
            <a:ext cx="5943600" cy="457200"/>
          </a:xfrm>
          <a:prstGeom prst="roundRect">
            <a:avLst>
              <a:gd name="adj" fmla="val 8000"/>
            </a:avLst>
          </a:prstGeom>
          <a:solidFill>
            <a:srgbClr val="F7F9F9"/>
          </a:solidFill>
          <a:ln/>
        </p:spPr>
      </p:sp>
      <p:sp>
        <p:nvSpPr>
          <p:cNvPr id="39" name="Shape 37"/>
          <p:cNvSpPr/>
          <p:nvPr/>
        </p:nvSpPr>
        <p:spPr>
          <a:xfrm>
            <a:off x="658368" y="5696712"/>
            <a:ext cx="1005840" cy="329184"/>
          </a:xfrm>
          <a:prstGeom prst="roundRect">
            <a:avLst>
              <a:gd name="adj" fmla="val 13889"/>
            </a:avLst>
          </a:prstGeom>
          <a:solidFill>
            <a:srgbClr val="10323A"/>
          </a:solidFill>
          <a:ln/>
        </p:spPr>
      </p:sp>
      <p:sp>
        <p:nvSpPr>
          <p:cNvPr id="40" name="Text 38"/>
          <p:cNvSpPr/>
          <p:nvPr/>
        </p:nvSpPr>
        <p:spPr>
          <a:xfrm>
            <a:off x="713232" y="5696712"/>
            <a:ext cx="896112" cy="32918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SPP</a:t>
            </a:r>
            <a:endParaRPr lang="en-US" sz="1000" dirty="0"/>
          </a:p>
        </p:txBody>
      </p:sp>
      <p:sp>
        <p:nvSpPr>
          <p:cNvPr id="41" name="Text 39"/>
          <p:cNvSpPr/>
          <p:nvPr/>
        </p:nvSpPr>
        <p:spPr>
          <a:xfrm>
            <a:off x="1783080" y="5632704"/>
            <a:ext cx="777240" cy="457200"/>
          </a:xfrm>
          <a:prstGeom prst="rect">
            <a:avLst/>
          </a:prstGeom>
          <a:noFill/>
          <a:ln/>
        </p:spPr>
        <p:txBody>
          <a:bodyPr wrap="square" lIns="0" tIns="0" rIns="0" bIns="0" rtlCol="0" anchor="ctr"/>
          <a:lstStyle/>
          <a:p>
            <a:pPr indent="0" marL="0">
              <a:buNone/>
            </a:pPr>
            <a:r>
              <a:rPr lang="en-US" sz="1100" b="1" dirty="0">
                <a:solidFill>
                  <a:srgbClr val="4E9C8E"/>
                </a:solidFill>
                <a:latin typeface="Calibri" pitchFamily="34" charset="0"/>
                <a:ea typeface="Calibri" pitchFamily="34" charset="-122"/>
                <a:cs typeface="Calibri" pitchFamily="34" charset="-120"/>
              </a:rPr>
              <a:t>TCR</a:t>
            </a:r>
            <a:endParaRPr lang="en-US" sz="1100" dirty="0"/>
          </a:p>
        </p:txBody>
      </p:sp>
      <p:sp>
        <p:nvSpPr>
          <p:cNvPr id="42" name="Text 40"/>
          <p:cNvSpPr/>
          <p:nvPr/>
        </p:nvSpPr>
        <p:spPr>
          <a:xfrm>
            <a:off x="2606040" y="5632704"/>
            <a:ext cx="3749040" cy="457200"/>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Transmission congestion rights</a:t>
            </a:r>
            <a:endParaRPr lang="en-US" sz="950" dirty="0"/>
          </a:p>
        </p:txBody>
      </p:sp>
      <p:sp>
        <p:nvSpPr>
          <p:cNvPr id="43" name="Shape 41"/>
          <p:cNvSpPr/>
          <p:nvPr/>
        </p:nvSpPr>
        <p:spPr>
          <a:xfrm>
            <a:off x="6766560" y="2560320"/>
            <a:ext cx="4892040" cy="1600200"/>
          </a:xfrm>
          <a:prstGeom prst="roundRect">
            <a:avLst>
              <a:gd name="adj" fmla="val 3429"/>
            </a:avLst>
          </a:prstGeom>
          <a:solidFill>
            <a:srgbClr val="EDF1F0"/>
          </a:solidFill>
          <a:ln/>
        </p:spPr>
      </p:sp>
      <p:sp>
        <p:nvSpPr>
          <p:cNvPr id="44" name="Text 42"/>
          <p:cNvSpPr/>
          <p:nvPr/>
        </p:nvSpPr>
        <p:spPr>
          <a:xfrm>
            <a:off x="6967728" y="2688336"/>
            <a:ext cx="448970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Underfunding is the risk nobody expects</a:t>
            </a:r>
            <a:endParaRPr lang="en-US" sz="1250" dirty="0"/>
          </a:p>
        </p:txBody>
      </p:sp>
      <p:sp>
        <p:nvSpPr>
          <p:cNvPr id="45" name="Text 43"/>
          <p:cNvSpPr/>
          <p:nvPr/>
        </p:nvSpPr>
        <p:spPr>
          <a:xfrm>
            <a:off x="6967728" y="3017520"/>
            <a:ext cx="4489704" cy="9784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FTRs are paid from actual congestion revenue. If realised congestion is lower than the auction implied - because a line was rebuilt, or load moved - the ISO collects less than it owes and pays holders a pro-rata fraction. A fully-hedged position can still lose money.</a:t>
            </a:r>
            <a:endParaRPr lang="en-US" sz="1000" dirty="0"/>
          </a:p>
        </p:txBody>
      </p:sp>
      <p:sp>
        <p:nvSpPr>
          <p:cNvPr id="46" name="Shape 44"/>
          <p:cNvSpPr/>
          <p:nvPr/>
        </p:nvSpPr>
        <p:spPr>
          <a:xfrm>
            <a:off x="6766560" y="4343400"/>
            <a:ext cx="4892040" cy="1417320"/>
          </a:xfrm>
          <a:prstGeom prst="roundRect">
            <a:avLst>
              <a:gd name="adj" fmla="val 3871"/>
            </a:avLst>
          </a:prstGeom>
          <a:solidFill>
            <a:srgbClr val="EDF1F0"/>
          </a:solidFill>
          <a:ln/>
        </p:spPr>
      </p:sp>
      <p:sp>
        <p:nvSpPr>
          <p:cNvPr id="47" name="Text 45"/>
          <p:cNvSpPr/>
          <p:nvPr/>
        </p:nvSpPr>
        <p:spPr>
          <a:xfrm>
            <a:off x="6967728" y="4471416"/>
            <a:ext cx="448970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Why it matters for the programme</a:t>
            </a:r>
            <a:endParaRPr lang="en-US" sz="1250" dirty="0"/>
          </a:p>
        </p:txBody>
      </p:sp>
      <p:sp>
        <p:nvSpPr>
          <p:cNvPr id="48" name="Text 46"/>
          <p:cNvSpPr/>
          <p:nvPr/>
        </p:nvSpPr>
        <p:spPr>
          <a:xfrm>
            <a:off x="6967728" y="4800600"/>
            <a:ext cx="4489704" cy="79552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This is genuinely new tab 4b, with no EU template to port. It is also the largest single gap between the two programmes, and the reason the Americas quant layer is not just the EU quant layer with different data.</a:t>
            </a:r>
            <a:endParaRPr lang="en-US" sz="1000" dirty="0"/>
          </a:p>
        </p:txBody>
      </p:sp>
      <p:sp>
        <p:nvSpPr>
          <p:cNvPr id="49" name="Text 47"/>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PJM, MISO, ERCOT, CAISO, NYISO, ISO-NE and SPP market rules on financial transmission and congestion revenue rights. Accessed 30-Jul-2026.</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07</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Two answers to the same question</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How do you make sure the capacity is there in ten years - pay for it forward, or let scarcity prices do it?</a:t>
            </a:r>
            <a:endParaRPr lang="en-US" sz="1250" dirty="0"/>
          </a:p>
        </p:txBody>
      </p:sp>
      <p:sp>
        <p:nvSpPr>
          <p:cNvPr id="6" name="Shape 4"/>
          <p:cNvSpPr/>
          <p:nvPr/>
        </p:nvSpPr>
        <p:spPr>
          <a:xfrm>
            <a:off x="548640" y="1463040"/>
            <a:ext cx="5486400" cy="960120"/>
          </a:xfrm>
          <a:prstGeom prst="roundRect">
            <a:avLst>
              <a:gd name="adj" fmla="val 5714"/>
            </a:avLst>
          </a:prstGeom>
          <a:solidFill>
            <a:srgbClr val="10323A"/>
          </a:solidFill>
          <a:ln/>
        </p:spPr>
      </p:sp>
      <p:sp>
        <p:nvSpPr>
          <p:cNvPr id="7" name="Text 5"/>
          <p:cNvSpPr/>
          <p:nvPr/>
        </p:nvSpPr>
        <p:spPr>
          <a:xfrm>
            <a:off x="777240" y="1563624"/>
            <a:ext cx="502920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Capacity markets — PJM, ISO-NE, NYISO, MISO</a:t>
            </a:r>
            <a:endParaRPr lang="en-US" sz="1300" dirty="0"/>
          </a:p>
        </p:txBody>
      </p:sp>
      <p:sp>
        <p:nvSpPr>
          <p:cNvPr id="8" name="Text 6"/>
          <p:cNvSpPr/>
          <p:nvPr/>
        </p:nvSpPr>
        <p:spPr>
          <a:xfrm>
            <a:off x="777240" y="1874520"/>
            <a:ext cx="5029200" cy="429768"/>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A forward auction procures MW of availability, separately from energy. Generators earn two revenue streams. The regulator sets a reliability requirement and the auction finds the price that meets it.</a:t>
            </a:r>
            <a:endParaRPr lang="en-US" sz="950" dirty="0"/>
          </a:p>
        </p:txBody>
      </p:sp>
      <p:sp>
        <p:nvSpPr>
          <p:cNvPr id="9" name="Shape 7"/>
          <p:cNvSpPr/>
          <p:nvPr/>
        </p:nvSpPr>
        <p:spPr>
          <a:xfrm>
            <a:off x="6172200" y="1463040"/>
            <a:ext cx="5486400" cy="960120"/>
          </a:xfrm>
          <a:prstGeom prst="roundRect">
            <a:avLst>
              <a:gd name="adj" fmla="val 5714"/>
            </a:avLst>
          </a:prstGeom>
          <a:solidFill>
            <a:srgbClr val="C1553A"/>
          </a:solidFill>
          <a:ln/>
        </p:spPr>
      </p:sp>
      <p:sp>
        <p:nvSpPr>
          <p:cNvPr id="10" name="Text 8"/>
          <p:cNvSpPr/>
          <p:nvPr/>
        </p:nvSpPr>
        <p:spPr>
          <a:xfrm>
            <a:off x="6400800" y="1563624"/>
            <a:ext cx="502920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Energy-only — ERCOT, Alberta</a:t>
            </a:r>
            <a:endParaRPr lang="en-US" sz="1300" dirty="0"/>
          </a:p>
        </p:txBody>
      </p:sp>
      <p:sp>
        <p:nvSpPr>
          <p:cNvPr id="11" name="Text 9"/>
          <p:cNvSpPr/>
          <p:nvPr/>
        </p:nvSpPr>
        <p:spPr>
          <a:xfrm>
            <a:off x="6400800" y="1874520"/>
            <a:ext cx="5029200" cy="429768"/>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No capacity payment at all. Investment is signalled entirely by expected energy and ancillary revenue, which means scarcity hours must be allowed to price very high.</a:t>
            </a:r>
            <a:endParaRPr lang="en-US" sz="950" dirty="0"/>
          </a:p>
        </p:txBody>
      </p:sp>
      <p:sp>
        <p:nvSpPr>
          <p:cNvPr id="12" name="Text 10"/>
          <p:cNvSpPr/>
          <p:nvPr/>
        </p:nvSpPr>
        <p:spPr>
          <a:xfrm>
            <a:off x="548640" y="2651760"/>
            <a:ext cx="11109960" cy="274320"/>
          </a:xfrm>
          <a:prstGeom prst="rect">
            <a:avLst/>
          </a:prstGeom>
          <a:noFill/>
          <a:ln/>
        </p:spPr>
        <p:txBody>
          <a:bodyPr wrap="square" lIns="0" tIns="0" rIns="0" bIns="0" rtlCol="0" anchor="ctr"/>
          <a:lstStyle/>
          <a:p>
            <a:pPr indent="0" marL="0">
              <a:buNone/>
            </a:pPr>
            <a:r>
              <a:rPr lang="en-US" sz="1250" b="1" dirty="0">
                <a:solidFill>
                  <a:srgbClr val="10323A"/>
                </a:solidFill>
                <a:latin typeface="Calibri" pitchFamily="34" charset="0"/>
                <a:ea typeface="Calibri" pitchFamily="34" charset="-122"/>
                <a:cs typeface="Calibri" pitchFamily="34" charset="-120"/>
              </a:rPr>
              <a:t>PJM 2028/29 Base Residual Auction - the capacity model under stress</a:t>
            </a:r>
            <a:endParaRPr lang="en-US" sz="1250" dirty="0"/>
          </a:p>
        </p:txBody>
      </p:sp>
      <p:sp>
        <p:nvSpPr>
          <p:cNvPr id="13" name="Text 11"/>
          <p:cNvSpPr/>
          <p:nvPr/>
        </p:nvSpPr>
        <p:spPr>
          <a:xfrm>
            <a:off x="548640" y="3017520"/>
            <a:ext cx="2377440" cy="731520"/>
          </a:xfrm>
          <a:prstGeom prst="rect">
            <a:avLst/>
          </a:prstGeom>
          <a:noFill/>
          <a:ln/>
        </p:spPr>
        <p:txBody>
          <a:bodyPr wrap="square" lIns="0" tIns="0" rIns="0" bIns="0" rtlCol="0" anchor="ctr"/>
          <a:lstStyle/>
          <a:p>
            <a:pPr algn="l" indent="0" marL="0">
              <a:buNone/>
            </a:pPr>
            <a:r>
              <a:rPr lang="en-US" sz="3800" b="1" dirty="0">
                <a:solidFill>
                  <a:srgbClr val="10323A"/>
                </a:solidFill>
                <a:latin typeface="Cambria" pitchFamily="34" charset="0"/>
                <a:ea typeface="Cambria" pitchFamily="34" charset="-122"/>
                <a:cs typeface="Cambria" pitchFamily="34" charset="-120"/>
              </a:rPr>
              <a:t>$325</a:t>
            </a:r>
            <a:endParaRPr lang="en-US" sz="3800" dirty="0"/>
          </a:p>
        </p:txBody>
      </p:sp>
      <p:sp>
        <p:nvSpPr>
          <p:cNvPr id="14" name="Text 12"/>
          <p:cNvSpPr/>
          <p:nvPr/>
        </p:nvSpPr>
        <p:spPr>
          <a:xfrm>
            <a:off x="548640" y="3730752"/>
            <a:ext cx="237744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per MW-day — cleared at the cap for the third consecutive auction</a:t>
            </a:r>
            <a:endParaRPr lang="en-US" sz="1000" dirty="0"/>
          </a:p>
        </p:txBody>
      </p:sp>
      <p:sp>
        <p:nvSpPr>
          <p:cNvPr id="15" name="Text 13"/>
          <p:cNvSpPr/>
          <p:nvPr/>
        </p:nvSpPr>
        <p:spPr>
          <a:xfrm>
            <a:off x="3063240" y="3017520"/>
            <a:ext cx="2377440" cy="731520"/>
          </a:xfrm>
          <a:prstGeom prst="rect">
            <a:avLst/>
          </a:prstGeom>
          <a:noFill/>
          <a:ln/>
        </p:spPr>
        <p:txBody>
          <a:bodyPr wrap="square" lIns="0" tIns="0" rIns="0" bIns="0" rtlCol="0" anchor="ctr"/>
          <a:lstStyle/>
          <a:p>
            <a:pPr algn="l" indent="0" marL="0">
              <a:buNone/>
            </a:pPr>
            <a:r>
              <a:rPr lang="en-US" sz="3800" b="1" dirty="0">
                <a:solidFill>
                  <a:srgbClr val="C1553A"/>
                </a:solidFill>
                <a:latin typeface="Cambria" pitchFamily="34" charset="0"/>
                <a:ea typeface="Cambria" pitchFamily="34" charset="-122"/>
                <a:cs typeface="Cambria" pitchFamily="34" charset="-120"/>
              </a:rPr>
              <a:t>6,831 MW</a:t>
            </a:r>
            <a:endParaRPr lang="en-US" sz="3800" dirty="0"/>
          </a:p>
        </p:txBody>
      </p:sp>
      <p:sp>
        <p:nvSpPr>
          <p:cNvPr id="16" name="Text 14"/>
          <p:cNvSpPr/>
          <p:nvPr/>
        </p:nvSpPr>
        <p:spPr>
          <a:xfrm>
            <a:off x="3063240" y="3730752"/>
            <a:ext cx="237744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short of the reliability requirement, despite clearing at the cap</a:t>
            </a:r>
            <a:endParaRPr lang="en-US" sz="1000" dirty="0"/>
          </a:p>
        </p:txBody>
      </p:sp>
      <p:sp>
        <p:nvSpPr>
          <p:cNvPr id="17" name="Text 15"/>
          <p:cNvSpPr/>
          <p:nvPr/>
        </p:nvSpPr>
        <p:spPr>
          <a:xfrm>
            <a:off x="5577840" y="3017520"/>
            <a:ext cx="2377440" cy="731520"/>
          </a:xfrm>
          <a:prstGeom prst="rect">
            <a:avLst/>
          </a:prstGeom>
          <a:noFill/>
          <a:ln/>
        </p:spPr>
        <p:txBody>
          <a:bodyPr wrap="square" lIns="0" tIns="0" rIns="0" bIns="0" rtlCol="0" anchor="ctr"/>
          <a:lstStyle/>
          <a:p>
            <a:pPr algn="l" indent="0" marL="0">
              <a:buNone/>
            </a:pPr>
            <a:r>
              <a:rPr lang="en-US" sz="3800" b="1" dirty="0">
                <a:solidFill>
                  <a:srgbClr val="10323A"/>
                </a:solidFill>
                <a:latin typeface="Cambria" pitchFamily="34" charset="0"/>
                <a:ea typeface="Cambria" pitchFamily="34" charset="-122"/>
                <a:cs typeface="Cambria" pitchFamily="34" charset="-120"/>
              </a:rPr>
              <a:t>$16.4bn</a:t>
            </a:r>
            <a:endParaRPr lang="en-US" sz="3800" dirty="0"/>
          </a:p>
        </p:txBody>
      </p:sp>
      <p:sp>
        <p:nvSpPr>
          <p:cNvPr id="18" name="Text 16"/>
          <p:cNvSpPr/>
          <p:nvPr/>
        </p:nvSpPr>
        <p:spPr>
          <a:xfrm>
            <a:off x="5577840" y="3730752"/>
            <a:ext cx="237744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total cost of procured capacity</a:t>
            </a:r>
            <a:endParaRPr lang="en-US" sz="1000" dirty="0"/>
          </a:p>
        </p:txBody>
      </p:sp>
      <p:sp>
        <p:nvSpPr>
          <p:cNvPr id="19" name="Text 17"/>
          <p:cNvSpPr/>
          <p:nvPr/>
        </p:nvSpPr>
        <p:spPr>
          <a:xfrm>
            <a:off x="8092440" y="3017520"/>
            <a:ext cx="3566160" cy="731520"/>
          </a:xfrm>
          <a:prstGeom prst="rect">
            <a:avLst/>
          </a:prstGeom>
          <a:noFill/>
          <a:ln/>
        </p:spPr>
        <p:txBody>
          <a:bodyPr wrap="square" lIns="0" tIns="0" rIns="0" bIns="0" rtlCol="0" anchor="ctr"/>
          <a:lstStyle/>
          <a:p>
            <a:pPr algn="l" indent="0" marL="0">
              <a:buNone/>
            </a:pPr>
            <a:r>
              <a:rPr lang="en-US" sz="3800" b="1" dirty="0">
                <a:solidFill>
                  <a:srgbClr val="E9A13B"/>
                </a:solidFill>
                <a:latin typeface="Cambria" pitchFamily="34" charset="0"/>
                <a:ea typeface="Cambria" pitchFamily="34" charset="-122"/>
                <a:cs typeface="Cambria" pitchFamily="34" charset="-120"/>
              </a:rPr>
              <a:t>$554.72</a:t>
            </a:r>
            <a:endParaRPr lang="en-US" sz="3800" dirty="0"/>
          </a:p>
        </p:txBody>
      </p:sp>
      <p:sp>
        <p:nvSpPr>
          <p:cNvPr id="20" name="Text 18"/>
          <p:cNvSpPr/>
          <p:nvPr/>
        </p:nvSpPr>
        <p:spPr>
          <a:xfrm>
            <a:off x="8092440" y="3730752"/>
            <a:ext cx="356616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where PJM estimates all zones would have cleared without the collar — nearly $30bn</a:t>
            </a:r>
            <a:endParaRPr lang="en-US" sz="1000" dirty="0"/>
          </a:p>
        </p:txBody>
      </p:sp>
      <p:sp>
        <p:nvSpPr>
          <p:cNvPr id="21" name="Shape 19"/>
          <p:cNvSpPr/>
          <p:nvPr/>
        </p:nvSpPr>
        <p:spPr>
          <a:xfrm>
            <a:off x="548640" y="4617720"/>
            <a:ext cx="11109960" cy="1143000"/>
          </a:xfrm>
          <a:prstGeom prst="roundRect">
            <a:avLst>
              <a:gd name="adj" fmla="val 4800"/>
            </a:avLst>
          </a:prstGeom>
          <a:solidFill>
            <a:srgbClr val="EDF1F0"/>
          </a:solidFill>
          <a:ln/>
        </p:spPr>
      </p:sp>
      <p:sp>
        <p:nvSpPr>
          <p:cNvPr id="22" name="Text 20"/>
          <p:cNvSpPr/>
          <p:nvPr/>
        </p:nvSpPr>
        <p:spPr>
          <a:xfrm>
            <a:off x="777240" y="4736592"/>
            <a:ext cx="10652760" cy="914400"/>
          </a:xfrm>
          <a:prstGeom prst="rect">
            <a:avLst/>
          </a:prstGeom>
          <a:noFill/>
          <a:ln/>
        </p:spPr>
        <p:txBody>
          <a:bodyPr wrap="square" lIns="0" tIns="0" rIns="0" bIns="0" rtlCol="0" anchor="ctr"/>
          <a:lstStyle/>
          <a:p>
            <a:pPr indent="0" marL="0">
              <a:buNone/>
            </a:pPr>
            <a:r>
              <a:rPr lang="en-US" sz="1150" dirty="0">
                <a:solidFill>
                  <a:srgbClr val="1A2B2F"/>
                </a:solidFill>
                <a:latin typeface="Calibri" pitchFamily="34" charset="0"/>
                <a:ea typeface="Calibri" pitchFamily="34" charset="-122"/>
                <a:cs typeface="Calibri" pitchFamily="34" charset="-120"/>
              </a:rPr>
              <a:t>The $325 cap was not a market outcome. It was imposed by agreement between FERC and the governors of all thirteen PJM states - a political intervention in a price-forming auction, in response to affordability pressure from load growth. For a risk manager that is the point: in a capacity market the administrative parameters are the dominant variable, and they can change between auctions.</a:t>
            </a:r>
            <a:endParaRPr lang="en-US" sz="1150" dirty="0"/>
          </a:p>
        </p:txBody>
      </p:sp>
      <p:sp>
        <p:nvSpPr>
          <p:cNvPr id="23" name="Text 21"/>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PJM Interconnection, 2028/2029 Base Residual Auction results; 138,318 MW UCAP procured. Accessed 30-Jul-2026.</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08</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How an energy-only market pays for capacity</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ERCOT's Operating Reserve Demand Curve - scarcity priced, not procured</a:t>
            </a:r>
            <a:endParaRPr lang="en-US" sz="1250" dirty="0"/>
          </a:p>
        </p:txBody>
      </p:sp>
      <p:sp>
        <p:nvSpPr>
          <p:cNvPr id="6" name="Shape 4"/>
          <p:cNvSpPr/>
          <p:nvPr/>
        </p:nvSpPr>
        <p:spPr>
          <a:xfrm>
            <a:off x="548640" y="1463040"/>
            <a:ext cx="6949440" cy="1234440"/>
          </a:xfrm>
          <a:prstGeom prst="roundRect">
            <a:avLst>
              <a:gd name="adj" fmla="val 4444"/>
            </a:avLst>
          </a:prstGeom>
          <a:solidFill>
            <a:srgbClr val="0A2126"/>
          </a:solidFill>
          <a:ln/>
        </p:spPr>
      </p:sp>
      <p:sp>
        <p:nvSpPr>
          <p:cNvPr id="7" name="Text 5"/>
          <p:cNvSpPr/>
          <p:nvPr/>
        </p:nvSpPr>
        <p:spPr>
          <a:xfrm>
            <a:off x="777240" y="1572768"/>
            <a:ext cx="6492240" cy="1005840"/>
          </a:xfrm>
          <a:prstGeom prst="rect">
            <a:avLst/>
          </a:prstGeom>
          <a:noFill/>
          <a:ln/>
        </p:spPr>
        <p:txBody>
          <a:bodyPr wrap="square" lIns="0" tIns="0" rIns="0" bIns="0" rtlCol="0" anchor="ctr"/>
          <a:lstStyle/>
          <a:p>
            <a:pPr indent="0" marL="0">
              <a:buNone/>
            </a:pPr>
            <a:r>
              <a:rPr lang="en-US" sz="1100" dirty="0">
                <a:solidFill>
                  <a:srgbClr val="C7D4D3"/>
                </a:solidFill>
                <a:latin typeface="Calibri" pitchFamily="34" charset="0"/>
                <a:ea typeface="Calibri" pitchFamily="34" charset="-122"/>
                <a:cs typeface="Calibri" pitchFamily="34" charset="-120"/>
              </a:rPr>
              <a:t>ORDC adds a price adder to energy as operating reserves tighten. The adder is derived from the probability of losing load at a given reserve level, multiplied by the value of lost load. As reserves fall the adder rises steeply, so the scarce hours carry the fixed-cost recovery that a capacity payment provides elsewhere.</a:t>
            </a:r>
            <a:endParaRPr lang="en-US" sz="1100" dirty="0"/>
          </a:p>
        </p:txBody>
      </p:sp>
      <p:sp>
        <p:nvSpPr>
          <p:cNvPr id="8" name="Shape 6"/>
          <p:cNvSpPr/>
          <p:nvPr/>
        </p:nvSpPr>
        <p:spPr>
          <a:xfrm>
            <a:off x="548640" y="2880360"/>
            <a:ext cx="6949440" cy="713232"/>
          </a:xfrm>
          <a:prstGeom prst="roundRect">
            <a:avLst>
              <a:gd name="adj" fmla="val 6410"/>
            </a:avLst>
          </a:prstGeom>
          <a:solidFill>
            <a:srgbClr val="F7F9F9"/>
          </a:solidFill>
          <a:ln/>
        </p:spPr>
      </p:sp>
      <p:sp>
        <p:nvSpPr>
          <p:cNvPr id="9" name="Text 7"/>
          <p:cNvSpPr/>
          <p:nvPr/>
        </p:nvSpPr>
        <p:spPr>
          <a:xfrm>
            <a:off x="777240" y="2953512"/>
            <a:ext cx="3017520" cy="274320"/>
          </a:xfrm>
          <a:prstGeom prst="rect">
            <a:avLst/>
          </a:prstGeom>
          <a:noFill/>
          <a:ln/>
        </p:spPr>
        <p:txBody>
          <a:bodyPr wrap="square" lIns="0" tIns="0" rIns="0" bIns="0" rtlCol="0" anchor="ctr"/>
          <a:lstStyle/>
          <a:p>
            <a:pPr indent="0" marL="0">
              <a:buNone/>
            </a:pPr>
            <a:r>
              <a:rPr lang="en-US" sz="1050" b="1" dirty="0">
                <a:solidFill>
                  <a:srgbClr val="10323A"/>
                </a:solidFill>
                <a:latin typeface="Calibri" pitchFamily="34" charset="0"/>
                <a:ea typeface="Calibri" pitchFamily="34" charset="-122"/>
                <a:cs typeface="Calibri" pitchFamily="34" charset="-120"/>
              </a:rPr>
              <a:t>High system-wide offer cap (HCAP)</a:t>
            </a:r>
            <a:endParaRPr lang="en-US" sz="1050" dirty="0"/>
          </a:p>
        </p:txBody>
      </p:sp>
      <p:sp>
        <p:nvSpPr>
          <p:cNvPr id="10" name="Text 8"/>
          <p:cNvSpPr/>
          <p:nvPr/>
        </p:nvSpPr>
        <p:spPr>
          <a:xfrm>
            <a:off x="777240" y="3227832"/>
            <a:ext cx="3017520" cy="292608"/>
          </a:xfrm>
          <a:prstGeom prst="rect">
            <a:avLst/>
          </a:prstGeom>
          <a:noFill/>
          <a:ln/>
        </p:spPr>
        <p:txBody>
          <a:bodyPr wrap="square" lIns="0" tIns="0" rIns="0" bIns="0" rtlCol="0" anchor="ctr"/>
          <a:lstStyle/>
          <a:p>
            <a:pPr indent="0" marL="0">
              <a:buNone/>
            </a:pPr>
            <a:r>
              <a:rPr lang="en-US" sz="1100" b="1" dirty="0">
                <a:solidFill>
                  <a:srgbClr val="C1553A"/>
                </a:solidFill>
                <a:latin typeface="Calibri" pitchFamily="34" charset="0"/>
                <a:ea typeface="Calibri" pitchFamily="34" charset="-122"/>
                <a:cs typeface="Calibri" pitchFamily="34" charset="-120"/>
              </a:rPr>
              <a:t>$5,000/MWh</a:t>
            </a:r>
            <a:endParaRPr lang="en-US" sz="1100" dirty="0"/>
          </a:p>
        </p:txBody>
      </p:sp>
      <p:sp>
        <p:nvSpPr>
          <p:cNvPr id="11" name="Text 9"/>
          <p:cNvSpPr/>
          <p:nvPr/>
        </p:nvSpPr>
        <p:spPr>
          <a:xfrm>
            <a:off x="3931920" y="2880360"/>
            <a:ext cx="3337560" cy="71323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Lowered from $9,000 with effect from 1 January 2022</a:t>
            </a:r>
            <a:endParaRPr lang="en-US" sz="950" dirty="0"/>
          </a:p>
        </p:txBody>
      </p:sp>
      <p:sp>
        <p:nvSpPr>
          <p:cNvPr id="12" name="Shape 10"/>
          <p:cNvSpPr/>
          <p:nvPr/>
        </p:nvSpPr>
        <p:spPr>
          <a:xfrm>
            <a:off x="548640" y="3666744"/>
            <a:ext cx="6949440" cy="713232"/>
          </a:xfrm>
          <a:prstGeom prst="roundRect">
            <a:avLst>
              <a:gd name="adj" fmla="val 6410"/>
            </a:avLst>
          </a:prstGeom>
          <a:solidFill>
            <a:srgbClr val="EDF1F0"/>
          </a:solidFill>
          <a:ln/>
        </p:spPr>
      </p:sp>
      <p:sp>
        <p:nvSpPr>
          <p:cNvPr id="13" name="Text 11"/>
          <p:cNvSpPr/>
          <p:nvPr/>
        </p:nvSpPr>
        <p:spPr>
          <a:xfrm>
            <a:off x="777240" y="3739896"/>
            <a:ext cx="3017520" cy="274320"/>
          </a:xfrm>
          <a:prstGeom prst="rect">
            <a:avLst/>
          </a:prstGeom>
          <a:noFill/>
          <a:ln/>
        </p:spPr>
        <p:txBody>
          <a:bodyPr wrap="square" lIns="0" tIns="0" rIns="0" bIns="0" rtlCol="0" anchor="ctr"/>
          <a:lstStyle/>
          <a:p>
            <a:pPr indent="0" marL="0">
              <a:buNone/>
            </a:pPr>
            <a:r>
              <a:rPr lang="en-US" sz="1050" b="1" dirty="0">
                <a:solidFill>
                  <a:srgbClr val="10323A"/>
                </a:solidFill>
                <a:latin typeface="Calibri" pitchFamily="34" charset="0"/>
                <a:ea typeface="Calibri" pitchFamily="34" charset="-122"/>
                <a:cs typeface="Calibri" pitchFamily="34" charset="-120"/>
              </a:rPr>
              <a:t>Low system-wide offer cap (LCAP)</a:t>
            </a:r>
            <a:endParaRPr lang="en-US" sz="1050" dirty="0"/>
          </a:p>
        </p:txBody>
      </p:sp>
      <p:sp>
        <p:nvSpPr>
          <p:cNvPr id="14" name="Text 12"/>
          <p:cNvSpPr/>
          <p:nvPr/>
        </p:nvSpPr>
        <p:spPr>
          <a:xfrm>
            <a:off x="777240" y="4014216"/>
            <a:ext cx="3017520" cy="292608"/>
          </a:xfrm>
          <a:prstGeom prst="rect">
            <a:avLst/>
          </a:prstGeom>
          <a:noFill/>
          <a:ln/>
        </p:spPr>
        <p:txBody>
          <a:bodyPr wrap="square" lIns="0" tIns="0" rIns="0" bIns="0" rtlCol="0" anchor="ctr"/>
          <a:lstStyle/>
          <a:p>
            <a:pPr indent="0" marL="0">
              <a:buNone/>
            </a:pPr>
            <a:r>
              <a:rPr lang="en-US" sz="1100" b="1" dirty="0">
                <a:solidFill>
                  <a:srgbClr val="C1553A"/>
                </a:solidFill>
                <a:latin typeface="Calibri" pitchFamily="34" charset="0"/>
                <a:ea typeface="Calibri" pitchFamily="34" charset="-122"/>
                <a:cs typeface="Calibri" pitchFamily="34" charset="-120"/>
              </a:rPr>
              <a:t>greater of $2,000/MWh or 50 × the gas index</a:t>
            </a:r>
            <a:endParaRPr lang="en-US" sz="1100" dirty="0"/>
          </a:p>
        </p:txBody>
      </p:sp>
      <p:sp>
        <p:nvSpPr>
          <p:cNvPr id="15" name="Text 13"/>
          <p:cNvSpPr/>
          <p:nvPr/>
        </p:nvSpPr>
        <p:spPr>
          <a:xfrm>
            <a:off x="3931920" y="3666744"/>
            <a:ext cx="3337560" cy="71323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Set daily</a:t>
            </a:r>
            <a:endParaRPr lang="en-US" sz="950" dirty="0"/>
          </a:p>
        </p:txBody>
      </p:sp>
      <p:sp>
        <p:nvSpPr>
          <p:cNvPr id="16" name="Shape 14"/>
          <p:cNvSpPr/>
          <p:nvPr/>
        </p:nvSpPr>
        <p:spPr>
          <a:xfrm>
            <a:off x="548640" y="4453128"/>
            <a:ext cx="6949440" cy="713232"/>
          </a:xfrm>
          <a:prstGeom prst="roundRect">
            <a:avLst>
              <a:gd name="adj" fmla="val 6410"/>
            </a:avLst>
          </a:prstGeom>
          <a:solidFill>
            <a:srgbClr val="F7F9F9"/>
          </a:solidFill>
          <a:ln/>
        </p:spPr>
      </p:sp>
      <p:sp>
        <p:nvSpPr>
          <p:cNvPr id="17" name="Text 15"/>
          <p:cNvSpPr/>
          <p:nvPr/>
        </p:nvSpPr>
        <p:spPr>
          <a:xfrm>
            <a:off x="777240" y="4526280"/>
            <a:ext cx="3017520" cy="274320"/>
          </a:xfrm>
          <a:prstGeom prst="rect">
            <a:avLst/>
          </a:prstGeom>
          <a:noFill/>
          <a:ln/>
        </p:spPr>
        <p:txBody>
          <a:bodyPr wrap="square" lIns="0" tIns="0" rIns="0" bIns="0" rtlCol="0" anchor="ctr"/>
          <a:lstStyle/>
          <a:p>
            <a:pPr indent="0" marL="0">
              <a:buNone/>
            </a:pPr>
            <a:r>
              <a:rPr lang="en-US" sz="1050" b="1" dirty="0">
                <a:solidFill>
                  <a:srgbClr val="10323A"/>
                </a:solidFill>
                <a:latin typeface="Calibri" pitchFamily="34" charset="0"/>
                <a:ea typeface="Calibri" pitchFamily="34" charset="-122"/>
                <a:cs typeface="Calibri" pitchFamily="34" charset="-120"/>
              </a:rPr>
              <a:t>Transition trigger</a:t>
            </a:r>
            <a:endParaRPr lang="en-US" sz="1050" dirty="0"/>
          </a:p>
        </p:txBody>
      </p:sp>
      <p:sp>
        <p:nvSpPr>
          <p:cNvPr id="18" name="Text 16"/>
          <p:cNvSpPr/>
          <p:nvPr/>
        </p:nvSpPr>
        <p:spPr>
          <a:xfrm>
            <a:off x="777240" y="4800600"/>
            <a:ext cx="3017520" cy="292608"/>
          </a:xfrm>
          <a:prstGeom prst="rect">
            <a:avLst/>
          </a:prstGeom>
          <a:noFill/>
          <a:ln/>
        </p:spPr>
        <p:txBody>
          <a:bodyPr wrap="square" lIns="0" tIns="0" rIns="0" bIns="0" rtlCol="0" anchor="ctr"/>
          <a:lstStyle/>
          <a:p>
            <a:pPr indent="0" marL="0">
              <a:buNone/>
            </a:pPr>
            <a:r>
              <a:rPr lang="en-US" sz="1100" b="1" dirty="0">
                <a:solidFill>
                  <a:srgbClr val="C1553A"/>
                </a:solidFill>
                <a:latin typeface="Calibri" pitchFamily="34" charset="0"/>
                <a:ea typeface="Calibri" pitchFamily="34" charset="-122"/>
                <a:cs typeface="Calibri" pitchFamily="34" charset="-120"/>
              </a:rPr>
              <a:t>Peaker Net Margin threshold</a:t>
            </a:r>
            <a:endParaRPr lang="en-US" sz="1100" dirty="0"/>
          </a:p>
        </p:txBody>
      </p:sp>
      <p:sp>
        <p:nvSpPr>
          <p:cNvPr id="19" name="Text 17"/>
          <p:cNvSpPr/>
          <p:nvPr/>
        </p:nvSpPr>
        <p:spPr>
          <a:xfrm>
            <a:off x="3931920" y="4453128"/>
            <a:ext cx="3337560" cy="713232"/>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Once PNM exceeds the threshold, HCAP holds for the balance of that day</a:t>
            </a:r>
            <a:endParaRPr lang="en-US" sz="950" dirty="0"/>
          </a:p>
        </p:txBody>
      </p:sp>
      <p:sp>
        <p:nvSpPr>
          <p:cNvPr id="20" name="Shape 18"/>
          <p:cNvSpPr/>
          <p:nvPr/>
        </p:nvSpPr>
        <p:spPr>
          <a:xfrm>
            <a:off x="7772400" y="1463040"/>
            <a:ext cx="3886200" cy="2194560"/>
          </a:xfrm>
          <a:prstGeom prst="roundRect">
            <a:avLst>
              <a:gd name="adj" fmla="val 2500"/>
            </a:avLst>
          </a:prstGeom>
          <a:solidFill>
            <a:srgbClr val="EDF1F0"/>
          </a:solidFill>
          <a:ln/>
        </p:spPr>
      </p:sp>
      <p:sp>
        <p:nvSpPr>
          <p:cNvPr id="21" name="Text 19"/>
          <p:cNvSpPr/>
          <p:nvPr/>
        </p:nvSpPr>
        <p:spPr>
          <a:xfrm>
            <a:off x="7973568" y="1591056"/>
            <a:ext cx="348386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Why the cap came down</a:t>
            </a:r>
            <a:endParaRPr lang="en-US" sz="1250" dirty="0"/>
          </a:p>
        </p:txBody>
      </p:sp>
      <p:sp>
        <p:nvSpPr>
          <p:cNvPr id="22" name="Text 20"/>
          <p:cNvSpPr/>
          <p:nvPr/>
        </p:nvSpPr>
        <p:spPr>
          <a:xfrm>
            <a:off x="7973568" y="1920240"/>
            <a:ext cx="3483864" cy="15727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Winter Storm Uri in February 2021 cleared at $9,000/MWh for days. The resulting settlement obligations bankrupted market participants and led directly to the cap reduction. The cap is not a technical parameter - it is the residue of a political event.</a:t>
            </a:r>
            <a:endParaRPr lang="en-US" sz="1000" dirty="0"/>
          </a:p>
        </p:txBody>
      </p:sp>
      <p:sp>
        <p:nvSpPr>
          <p:cNvPr id="23" name="Shape 21"/>
          <p:cNvSpPr/>
          <p:nvPr/>
        </p:nvSpPr>
        <p:spPr>
          <a:xfrm>
            <a:off x="7772400" y="3794760"/>
            <a:ext cx="3886200" cy="1920240"/>
          </a:xfrm>
          <a:prstGeom prst="roundRect">
            <a:avLst>
              <a:gd name="adj" fmla="val 2857"/>
            </a:avLst>
          </a:prstGeom>
          <a:solidFill>
            <a:srgbClr val="EDF1F0"/>
          </a:solidFill>
          <a:ln/>
        </p:spPr>
      </p:sp>
      <p:sp>
        <p:nvSpPr>
          <p:cNvPr id="24" name="Text 22"/>
          <p:cNvSpPr/>
          <p:nvPr/>
        </p:nvSpPr>
        <p:spPr>
          <a:xfrm>
            <a:off x="7973568" y="3922776"/>
            <a:ext cx="34838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The design trade-off</a:t>
            </a:r>
            <a:endParaRPr lang="en-US" sz="1250" dirty="0"/>
          </a:p>
        </p:txBody>
      </p:sp>
      <p:sp>
        <p:nvSpPr>
          <p:cNvPr id="25" name="Text 23"/>
          <p:cNvSpPr/>
          <p:nvPr/>
        </p:nvSpPr>
        <p:spPr>
          <a:xfrm>
            <a:off x="7973568" y="4251960"/>
            <a:ext cx="3483864" cy="12984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Energy-only is cheaper in normal years and produces sharper investment signals. It also concentrates a generator's annual revenue into a handful of hours, which makes revenue extraordinarily weather-dependent and makes hedging both essential and difficult.</a:t>
            </a:r>
            <a:endParaRPr lang="en-US" sz="1000" dirty="0"/>
          </a:p>
        </p:txBody>
      </p:sp>
      <p:sp>
        <p:nvSpPr>
          <p:cNvPr id="26" name="Text 24"/>
          <p:cNvSpPr/>
          <p:nvPr/>
        </p:nvSpPr>
        <p:spPr>
          <a:xfrm>
            <a:off x="548640" y="5532120"/>
            <a:ext cx="6949440" cy="59436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A generator with 7,000 Btu/kWh heat rate earns more in one $5,000/MWh hour than in three hundred ordinary hours. Every risk model for ERCOT is a model of the tail.</a:t>
            </a:r>
            <a:endParaRPr lang="en-US" sz="1150" dirty="0"/>
          </a:p>
        </p:txBody>
      </p:sp>
      <p:sp>
        <p:nvSpPr>
          <p:cNvPr id="27" name="Text 2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PUCT Substantive Rule 25.505; PUCT Project 52631, Review of the ERCOT Scarcity Pricing Mechanism. Verify current parameters at retrieval - they have moved twice since 2021 and are not to be carried from memory.</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2026-07-31T01:34:07Z</dcterms:created>
  <dcterms:modified xsi:type="dcterms:W3CDTF">2026-07-31T01:34:07Z</dcterms:modified>
</cp:coreProperties>
</file>