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charts/chart1.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charts/chart2.xml" ContentType="application/vnd.openxmlformats-officedocument.drawingml.chart+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$/MMBtu</c:v>
                </c:pt>
              </c:strCache>
            </c:strRef>
          </c:tx>
          <c:spPr>
            <a:solidFill>
              <a:srgbClr val="10323A"/>
            </a:solidFill>
            <a:effectLst/>
          </c:spPr>
          <c:invertIfNegative val="0"/>
          <c:dLbls>
            <c:numFmt formatCode="0.00" sourceLinked="0"/>
            <c:txPr>
              <a:bodyPr/>
              <a:lstStyle/>
              <a:p>
                <a:pPr>
                  <a:defRPr b="0" i="0" strike="noStrike" sz="1200" u="none">
                    <a:solidFill>
                      <a:srgbClr val="1A2B2F"/>
                    </a:solidFill>
                    <a:latin typeface="Arial"/>
                  </a:defRPr>
                </a:pPr>
              </a:p>
            </c:txPr>
            <c:showLegendKey val="0"/>
            <c:showVal val="1"/>
            <c:showCatName val="0"/>
            <c:showSerName val="0"/>
            <c:showPercent val="0"/>
            <c:showBubbleSize val="0"/>
            <c:showLeaderLines val="0"/>
          </c:dLbls>
          <c:dPt>
            <c:idx val="0"/>
            <c:invertIfNegative val="0"/>
            <c:bubble3D val="0"/>
            <c:spPr>
              <a:solidFill>
                <a:srgbClr val="10323A"/>
              </a:solidFill>
              <a:effectLst/>
            </c:spPr>
          </c:dPt>
          <c:dPt>
            <c:idx val="1"/>
            <c:invertIfNegative val="0"/>
            <c:bubble3D val="0"/>
            <c:spPr>
              <a:solidFill>
                <a:srgbClr val="C1553A"/>
              </a:solidFill>
              <a:effectLst/>
            </c:spPr>
          </c:dPt>
          <c:dPt>
            <c:idx val="2"/>
            <c:invertIfNegative val="0"/>
            <c:bubble3D val="0"/>
            <c:spPr>
              <a:solidFill>
                <a:srgbClr val="C1553A"/>
              </a:solidFill>
              <a:effectLst/>
            </c:spPr>
          </c:dPt>
          <c:cat>
            <c:multiLvlStrRef>
              <c:f>Sheet1!$A$2:$A$4</c:f>
              <c:multiLvlStrCache>
                <c:ptCount val="3"/>
                <c:lvl>
                  <c:pt idx="0">
                    <c:v>Henry Hub
(approx. level)</c:v>
                  </c:pt>
                  <c:pt idx="1">
                    <c:v>Waha
H1 2026 average</c:v>
                  </c:pt>
                  <c:pt idx="2">
                    <c:v>Waha
record low, late April</c:v>
                  </c:pt>
                </c:lvl>
              </c:multiLvlStrCache>
            </c:multiLvlStrRef>
          </c:cat>
          <c:val>
            <c:numRef>
              <c:f>Sheet1!$B$2:$B$4</c:f>
              <c:numCache>
                <c:formatCode>General</c:formatCode>
                <c:ptCount val="3"/>
                <c:pt idx="0">
                  <c:v>2.7</c:v>
                </c:pt>
                <c:pt idx="1">
                  <c:v>-2.19</c:v>
                </c:pt>
                <c:pt idx="2">
                  <c:v>-7.95</c:v>
                </c:pt>
              </c:numCache>
            </c:numRef>
          </c:val>
        </c:ser>
        <c:dLbls>
          <c:numFmt formatCode="0.00" sourceLinked="0"/>
          <c:txPr>
            <a:bodyPr/>
            <a:lstStyle/>
            <a:p>
              <a:pPr>
                <a:defRPr b="0" i="0" strike="noStrike" sz="1200" u="none">
                  <a:solidFill>
                    <a:srgbClr val="1A2B2F"/>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1A2B2F"/>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12700" cap="flat">
              <a:solidFill>
                <a:srgbClr val="DDE4E3"/>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6E8085"/>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Bcf/d</c:v>
                </c:pt>
              </c:strCache>
            </c:strRef>
          </c:tx>
          <c:spPr>
            <a:solidFill>
              <a:srgbClr val="6E8085"/>
            </a:solidFill>
            <a:effectLst/>
          </c:spPr>
          <c:invertIfNegative val="0"/>
          <c:dLbls>
            <c:numFmt formatCode="0.0" sourceLinked="0"/>
            <c:txPr>
              <a:bodyPr/>
              <a:lstStyle/>
              <a:p>
                <a:pPr>
                  <a:defRPr b="0" i="0" strike="noStrike" sz="1200" u="none">
                    <a:solidFill>
                      <a:srgbClr val="1A2B2F"/>
                    </a:solidFill>
                    <a:latin typeface="Arial"/>
                  </a:defRPr>
                </a:pPr>
              </a:p>
            </c:txPr>
            <c:showLegendKey val="0"/>
            <c:showVal val="1"/>
            <c:showCatName val="0"/>
            <c:showSerName val="0"/>
            <c:showPercent val="0"/>
            <c:showBubbleSize val="0"/>
            <c:showLeaderLines val="0"/>
          </c:dLbls>
          <c:dPt>
            <c:idx val="0"/>
            <c:invertIfNegative val="0"/>
            <c:bubble3D val="0"/>
            <c:spPr>
              <a:solidFill>
                <a:srgbClr val="6E8085"/>
              </a:solidFill>
              <a:effectLst/>
            </c:spPr>
          </c:dPt>
          <c:dPt>
            <c:idx val="1"/>
            <c:invertIfNegative val="0"/>
            <c:bubble3D val="0"/>
            <c:spPr>
              <a:solidFill>
                <a:srgbClr val="10323A"/>
              </a:solidFill>
              <a:effectLst/>
            </c:spPr>
          </c:dPt>
          <c:dPt>
            <c:idx val="2"/>
            <c:invertIfNegative val="0"/>
            <c:bubble3D val="0"/>
            <c:spPr>
              <a:solidFill>
                <a:srgbClr val="4E9C8E"/>
              </a:solidFill>
              <a:effectLst/>
            </c:spPr>
          </c:dPt>
          <c:cat>
            <c:multiLvlStrRef>
              <c:f>Sheet1!$A$2:$A$4</c:f>
              <c:multiLvlStrCache>
                <c:ptCount val="3"/>
                <c:lvl>
                  <c:pt idx="0">
                    <c:v>Peak capacity,
end-2025</c:v>
                  </c:pt>
                  <c:pt idx="1">
                    <c:v>Peak capacity,
current</c:v>
                  </c:pt>
                  <c:pt idx="2">
                    <c:v>On track for,
during 2026</c:v>
                  </c:pt>
                </c:lvl>
              </c:multiLvlStrCache>
            </c:multiLvlStrRef>
          </c:cat>
          <c:val>
            <c:numRef>
              <c:f>Sheet1!$B$2:$B$4</c:f>
              <c:numCache>
                <c:formatCode>General</c:formatCode>
                <c:ptCount val="3"/>
                <c:pt idx="0">
                  <c:v>17</c:v>
                </c:pt>
                <c:pt idx="1">
                  <c:v>18.3</c:v>
                </c:pt>
                <c:pt idx="2">
                  <c:v>19</c:v>
                </c:pt>
              </c:numCache>
            </c:numRef>
          </c:val>
        </c:ser>
        <c:dLbls>
          <c:numFmt formatCode="0.0" sourceLinked="0"/>
          <c:txPr>
            <a:bodyPr/>
            <a:lstStyle/>
            <a:p>
              <a:pPr>
                <a:defRPr b="0" i="0" strike="noStrike" sz="1200" u="none">
                  <a:solidFill>
                    <a:srgbClr val="1A2B2F"/>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1A2B2F"/>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12700" cap="flat">
              <a:solidFill>
                <a:srgbClr val="DDE4E3"/>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6E8085"/>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Batch 0B, the twin of 0A. Gas gets its own foundation deck and its own five market packs because in North America it will not compress into the power packs the way it did in Europe.
The reason is structural. A European entry-exit system with a virtual hub is a national object, so a gas balance sits comfortably on tab 3b of a country pack. Here gas is point-to-point pipeline capacity between physical delivery points, and the tradable object is the differential between two of them - which belongs to no single power market.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pedagogical suggestion in the closing line is genuine and slightly against the batch order: Alberta is Batch 4, ERCOT is Batch 1. If a reader is struggling with ORDC, reading the Alberta pack early is a legitimate shortcut, because a single provincial price makes the scarcity mechanism visible without nodal pricing on top.
The net-producer point is one the EU programme already paid for once, on Norway. Carrying the fix forward pre-emptively rather than rediscovering it is the whole argument for having a written conventions layer.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Brazil is genuinely different in kind, and the difference is worth stating plainly: it is not a bid-based market. Generators do not offer prices that clear. ONS runs a cost-based optimisation over declared costs and hydrological state, and the resulting shadow price is settled as PLD. A model built on bid behaviour will not describe it.
The Nordics parallel is real but has limits. Both are hydro-led with reservoir dynamics driving price and both have meaningful zonal or submarket basis. But the Nordics clear a bid-based day-ahead auction and Brazil does not, so the reservoir modelling transfers and the price-formation modelling does not.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three numbers are worth walking through slowly because the ordering surprises people. CAISO has the highest allowance price and comes out with the thinnest spread despite a mid-range gas price - the carbon leg is doing real work. ERCOT has the cheapest gas and no carbon and still does not have the best spread, because the power price assumption is lower.
These are illustrative inputs, and the slide says so. Their purpose is to make the structure of the calculation visible and to give the verification harness something to evaluate, not to represent a market view.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distinction between a gap that will close and a gap that will not is worth drawing explicitly. Most of the 'not verified' rows close the moment someone registers for a free key - fifteen minutes of work. The EBB row does not close at all without either a commercial subscription or a substantial scraping project against dozens of inconsistent boards.
Recording that honestly is more useful than leaving it looking like unfinished homework, because it lets someone make a budget decision rather than a search decision.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WORSE rows are the ones to dwell on, because they run against the intuition that the larger market must be the better-documented one. It is not. European transparency is a regulatory product - ENTSOG, AGSI+ and REMIT publication obligations exist because legislation required them. North American transparency is a market product, and where the market monetised the data, it is licensed.
The practical consequence for anyone budgeting this work: the EU programme was built almost entirely on free public APIs. The Americas gas packs cannot be, and the honest options are to buy data or to ship gaps. This programme ships gaps.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honest note about MISO rather than a summary. The programme's standard is that a blocker is recorded and surfaced, not worked around quietly, and the last slide of the foundation is the right place for the reader to learn that the next batch has a known obstruction.
If there is time for one exercise after this deck, make it the netback: take a Henry Hub level, add liquefaction and freight, compare against TTF, and decide whether the cargo sails. It uses both foundation decks at once and it is the single trade that connects the two programmes.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virtual-versus-physical distinction is not pedantry. It determines what a basis position actually is. Under an entry-exit regime, the spread between two hubs is essentially a transport tariff plus a congestion premium, and it is bounded by the tariff. In a point-to-point system, the spread between two points is bounded only by the cost of the alternative - and when there is no alternative, it is not bounded at all.
That is why Waha can print minus eight dollars and TTF-to-THE cannot. It is the single most important thing to internalise from this deck.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Order 636 is the founding document of the modern US gas market and it is worth knowing by number. Before it, pipelines bought gas at the wellhead and sold a bundled delivered product. After it, they are common carriers, and the commodity market and the transport market are separate - which is precisely what made basis a tradable object rather than an administrative artefact.
The EBB fragmentation deserves emphasis for anyone planning data work. There are dozens of interstate pipelines, each posting to its own board. Commercial vendors exist to normalise this. There is no free unified feed, and the programme records that honestly rather than pretending a scraping project is a data source.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line is the one to sit with. TTF minus THE is a transport tariff plus a modest congestion premium, and arbitrage caps it. Waha minus Henry Hub in the first half of 2026 exceeded ten dollars because there was physically no way to move the marginal molecule east, and the producer's alternative was to shut in a profitable oil well. When the alternative is that expensive, the differential can go anywhere.
Note also the asymmetry with power: a power basis is congestion between two buses on a network that clears every five minutes. A gas basis is a pipeline that is either full or not, on a daily nomination cycle. They behave differently and should not be modelled with the same machinery.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Flag the caveat on the source line: the Henry Hub bar is an approximate reference level for scale, not a settled index value, because index prices are licensed. The Waha figures are published outturn reported in the trade press and are cited as such.
The wider lesson is about how to read an infrastructure register. Two named pipeline projects moved a basis from minus two dollars to positive within weeks. Anyone holding a Waha basis position through June 2026 needed to be tracking construction schedules, not price charts. That is why every gas pack in this programme carries an infrastructure and project register alongside the price tabs.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FERC has revised the nomination timeline more than once specifically to narrow this gap, and the ISOs have built winter reliability programmes around it. Treat the exact cycle times as something to verify rather than memorise.
The risk-management point is that a generator's fuel position is not a commodity position alone - it is a commodity position plus a transport position plus a scheduling constraint, and the last of those has no price until it binds, at which point it has an enormous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AGSI+ comparison usually surprises people. European gas transparency is in several respects ahead of North American: daily site-level storage, a single aggregating platform for flows, and a free key. The US has deeper markets and thinner public data.
When teaching the storage valuation module in the quant layer, keep intrinsic and extrinsic strictly separate. Intrinsic is a calendar spread you can lock today. Extrinsic requires a volatility model and a cycling constraint, and it is where most storage valuation errors live.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connection to the EU programme is worth making explicitly in the session. The EU deck covered the Russian pipeline gas replacement and the resulting LNG dependence. This is the other end of the same pipe. A student who has done both programmes should be able to trace a cold snap in north-west Europe through TTF, through the netback, to a Louisiana wellhead - and that is the single best integration exercise across the two curricula.
The 19 Bcf/d figure is a trajectory during 2026, not a current reading. Verify the current number at retrieval; this series moves every quarter.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group which of these they would have caught. In practice people catch the currency and the volume units, because those are obviously different. They miss HHV and they miss short tons, because those look like the same unit with the same name.
The deeper point is about where conventions should live. Anything a person can remember, a person can misremember. Putting the constant in a locked table with a refusal mechanism converts a memory problem into a build failure, which is the only reliable fix.</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2126"/>
        </a:solidFill>
      </p:bgPr>
    </p:bg>
    <p:spTree>
      <p:nvGrpSpPr>
        <p:cNvPr id="1" name=""/>
        <p:cNvGrpSpPr/>
        <p:nvPr/>
      </p:nvGrpSpPr>
      <p:grpSpPr>
        <a:xfrm>
          <a:off x="0" y="0"/>
          <a:ext cx="0" cy="0"/>
          <a:chOff x="0" y="0"/>
          <a:chExt cx="0" cy="0"/>
        </a:xfrm>
      </p:grpSpPr>
      <p:sp>
        <p:nvSpPr>
          <p:cNvPr id="2" name="Shape 0"/>
          <p:cNvSpPr/>
          <p:nvPr/>
        </p:nvSpPr>
        <p:spPr>
          <a:xfrm>
            <a:off x="822960" y="1051560"/>
            <a:ext cx="2834640" cy="384048"/>
          </a:xfrm>
          <a:prstGeom prst="roundRect">
            <a:avLst>
              <a:gd name="adj" fmla="val 19048"/>
            </a:avLst>
          </a:prstGeom>
          <a:solidFill>
            <a:srgbClr val="E9A13B"/>
          </a:solidFill>
          <a:ln/>
        </p:spPr>
      </p:sp>
      <p:sp>
        <p:nvSpPr>
          <p:cNvPr id="3" name="Text 1"/>
          <p:cNvSpPr/>
          <p:nvPr/>
        </p:nvSpPr>
        <p:spPr>
          <a:xfrm>
            <a:off x="822960" y="1051560"/>
            <a:ext cx="2834640" cy="384048"/>
          </a:xfrm>
          <a:prstGeom prst="rect">
            <a:avLst/>
          </a:prstGeom>
          <a:noFill/>
          <a:ln/>
        </p:spPr>
        <p:txBody>
          <a:bodyPr wrap="square" lIns="0" tIns="0" rIns="0" bIns="0" rtlCol="0" anchor="ctr"/>
          <a:lstStyle/>
          <a:p>
            <a:pPr algn="ctr" indent="0" marL="0">
              <a:buNone/>
            </a:pPr>
            <a:r>
              <a:rPr lang="en-US" sz="1050" b="1" dirty="0">
                <a:solidFill>
                  <a:srgbClr val="0A2126"/>
                </a:solidFill>
                <a:latin typeface="Calibri" pitchFamily="34" charset="0"/>
                <a:ea typeface="Calibri" pitchFamily="34" charset="-122"/>
                <a:cs typeface="Calibri" pitchFamily="34" charset="-120"/>
              </a:rPr>
              <a:t>BATCH 0B  ·  FOUNDATION</a:t>
            </a:r>
            <a:endParaRPr lang="en-US" sz="1050" dirty="0"/>
          </a:p>
        </p:txBody>
      </p:sp>
      <p:sp>
        <p:nvSpPr>
          <p:cNvPr id="4" name="Text 2"/>
          <p:cNvSpPr/>
          <p:nvPr/>
        </p:nvSpPr>
        <p:spPr>
          <a:xfrm>
            <a:off x="822960" y="1691640"/>
            <a:ext cx="10515600" cy="868680"/>
          </a:xfrm>
          <a:prstGeom prst="rect">
            <a:avLst/>
          </a:prstGeom>
          <a:noFill/>
          <a:ln/>
        </p:spPr>
        <p:txBody>
          <a:bodyPr wrap="square"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North American Gas</a:t>
            </a:r>
            <a:endParaRPr lang="en-US" sz="4000" dirty="0"/>
          </a:p>
        </p:txBody>
      </p:sp>
      <p:sp>
        <p:nvSpPr>
          <p:cNvPr id="5" name="Text 3"/>
          <p:cNvSpPr/>
          <p:nvPr/>
        </p:nvSpPr>
        <p:spPr>
          <a:xfrm>
            <a:off x="822960" y="2578608"/>
            <a:ext cx="10515600" cy="548640"/>
          </a:xfrm>
          <a:prstGeom prst="rect">
            <a:avLst/>
          </a:prstGeom>
          <a:noFill/>
          <a:ln/>
        </p:spPr>
        <p:txBody>
          <a:bodyPr wrap="square" rtlCol="0" anchor="ctr"/>
          <a:lstStyle/>
          <a:p>
            <a:pPr indent="0" marL="0">
              <a:buNone/>
            </a:pPr>
            <a:r>
              <a:rPr lang="en-US" sz="2100" i="1" dirty="0">
                <a:solidFill>
                  <a:srgbClr val="4E9C8E"/>
                </a:solidFill>
                <a:latin typeface="Cambria" pitchFamily="34" charset="0"/>
                <a:ea typeface="Cambria" pitchFamily="34" charset="-122"/>
                <a:cs typeface="Cambria" pitchFamily="34" charset="-120"/>
              </a:rPr>
              <a:t>One benchmark, a continent of basis, and the export pull that now sets the margin</a:t>
            </a:r>
            <a:endParaRPr lang="en-US" sz="2100" dirty="0"/>
          </a:p>
        </p:txBody>
      </p:sp>
      <p:sp>
        <p:nvSpPr>
          <p:cNvPr id="6" name="Shape 4"/>
          <p:cNvSpPr/>
          <p:nvPr/>
        </p:nvSpPr>
        <p:spPr>
          <a:xfrm>
            <a:off x="868680" y="3429000"/>
            <a:ext cx="4754880" cy="18288"/>
          </a:xfrm>
          <a:prstGeom prst="rect">
            <a:avLst/>
          </a:prstGeom>
          <a:solidFill>
            <a:srgbClr val="E9A13B"/>
          </a:solidFill>
          <a:ln/>
        </p:spPr>
      </p:sp>
      <p:sp>
        <p:nvSpPr>
          <p:cNvPr id="7" name="Text 5"/>
          <p:cNvSpPr/>
          <p:nvPr/>
        </p:nvSpPr>
        <p:spPr>
          <a:xfrm>
            <a:off x="868680" y="3749040"/>
            <a:ext cx="6858000" cy="1554480"/>
          </a:xfrm>
          <a:prstGeom prst="rect">
            <a:avLst/>
          </a:prstGeom>
          <a:noFill/>
          <a:ln/>
        </p:spPr>
        <p:txBody>
          <a:bodyPr wrap="square" rtlCol="0" anchor="ctr"/>
          <a:lstStyle/>
          <a:p>
            <a:pPr indent="0" marL="0">
              <a:lnSpc>
                <a:spcPts val="1900"/>
              </a:lnSpc>
              <a:buNone/>
            </a:pPr>
            <a:r>
              <a:rPr lang="en-US" sz="1250" dirty="0">
                <a:solidFill>
                  <a:srgbClr val="C7D4D3"/>
                </a:solidFill>
                <a:latin typeface="Calibri" pitchFamily="34" charset="0"/>
                <a:ea typeface="Calibri" pitchFamily="34" charset="-122"/>
                <a:cs typeface="Calibri" pitchFamily="34" charset="-120"/>
              </a:rPr>
              <a:t>Fifteen slides covering Henry Hub as a physical delivery point, the point-to-point pipeline system and FERC Order 636, why basis rather than benchmark is the traded object, nomination cycles and gas-electric coordination, storage, the LNG export build-out, and the unit conventions that break European formulas.</a:t>
            </a:r>
            <a:endParaRPr lang="en-US" sz="1250" dirty="0"/>
          </a:p>
          <a:p>
            <a:pPr indent="0" marL="0">
              <a:lnSpc>
                <a:spcPts val="1900"/>
              </a:lnSpc>
              <a:buNone/>
            </a:pPr>
            <a:r>
              <a:rPr lang="en-US" sz="1250" dirty="0">
                <a:solidFill>
                  <a:srgbClr val="E9A13B"/>
                </a:solidFill>
                <a:latin typeface="Calibri" pitchFamily="34" charset="0"/>
                <a:ea typeface="Calibri" pitchFamily="34" charset="-122"/>
                <a:cs typeface="Calibri" pitchFamily="34" charset="-120"/>
              </a:rPr>
              <a:t>The Permian ran at minus $2.19/MMBtu across the first half of 2026 while Henry Hub held near $2.70. That spread — not either price — is this deck's subject.</a:t>
            </a:r>
            <a:endParaRPr lang="en-US" sz="1250" dirty="0"/>
          </a:p>
        </p:txBody>
      </p:sp>
      <p:sp>
        <p:nvSpPr>
          <p:cNvPr id="8" name="Text 6"/>
          <p:cNvSpPr/>
          <p:nvPr/>
        </p:nvSpPr>
        <p:spPr>
          <a:xfrm>
            <a:off x="8686800" y="3703320"/>
            <a:ext cx="2834640" cy="731520"/>
          </a:xfrm>
          <a:prstGeom prst="rect">
            <a:avLst/>
          </a:prstGeom>
          <a:noFill/>
          <a:ln/>
        </p:spPr>
        <p:txBody>
          <a:bodyPr wrap="square" lIns="0" tIns="0" rIns="0" bIns="0" rtlCol="0" anchor="ctr"/>
          <a:lstStyle/>
          <a:p>
            <a:pPr algn="l" indent="0" marL="0">
              <a:buNone/>
            </a:pPr>
            <a:r>
              <a:rPr lang="en-US" sz="3800" b="1" dirty="0">
                <a:solidFill>
                  <a:srgbClr val="4E9C8E"/>
                </a:solidFill>
                <a:latin typeface="Cambria" pitchFamily="34" charset="0"/>
                <a:ea typeface="Cambria" pitchFamily="34" charset="-122"/>
                <a:cs typeface="Cambria" pitchFamily="34" charset="-120"/>
              </a:rPr>
              <a:t>4 hrs</a:t>
            </a:r>
            <a:endParaRPr lang="en-US" sz="3800" dirty="0"/>
          </a:p>
        </p:txBody>
      </p:sp>
      <p:sp>
        <p:nvSpPr>
          <p:cNvPr id="9" name="Text 7"/>
          <p:cNvSpPr/>
          <p:nvPr/>
        </p:nvSpPr>
        <p:spPr>
          <a:xfrm>
            <a:off x="8686800" y="4416552"/>
            <a:ext cx="2834640" cy="777240"/>
          </a:xfrm>
          <a:prstGeom prst="rect">
            <a:avLst/>
          </a:prstGeom>
          <a:noFill/>
          <a:ln/>
        </p:spPr>
        <p:txBody>
          <a:bodyPr wrap="square" lIns="0" tIns="0" rIns="0" bIns="0" rtlCol="0" anchor="ctr"/>
          <a:lstStyle/>
          <a:p>
            <a:pPr indent="0" marL="0">
              <a:buNone/>
            </a:pPr>
            <a:r>
              <a:rPr lang="en-US" sz="1000" dirty="0">
                <a:solidFill>
                  <a:srgbClr val="6E8085"/>
                </a:solidFill>
                <a:latin typeface="Calibri" pitchFamily="34" charset="0"/>
                <a:ea typeface="Calibri" pitchFamily="34" charset="-122"/>
                <a:cs typeface="Calibri" pitchFamily="34" charset="-120"/>
              </a:rPr>
              <a:t>Gas foundation budget within the 80-hour Americas programme</a:t>
            </a:r>
            <a:endParaRPr lang="en-US" sz="1000" dirty="0"/>
          </a:p>
        </p:txBody>
      </p:sp>
      <p:sp>
        <p:nvSpPr>
          <p:cNvPr id="10" name="Text 8"/>
          <p:cNvSpPr/>
          <p:nvPr/>
        </p:nvSpPr>
        <p:spPr>
          <a:xfrm>
            <a:off x="822960" y="6035040"/>
            <a:ext cx="10515600" cy="320040"/>
          </a:xfrm>
          <a:prstGeom prst="rect">
            <a:avLst/>
          </a:prstGeom>
          <a:noFill/>
          <a:ln/>
        </p:spPr>
        <p:txBody>
          <a:bodyPr wrap="square" rtlCol="0" anchor="ctr"/>
          <a:lstStyle/>
          <a:p>
            <a:pPr indent="0" marL="0">
              <a:buNone/>
            </a:pPr>
            <a:r>
              <a:rPr lang="en-US" sz="1000" dirty="0">
                <a:solidFill>
                  <a:srgbClr val="6E8085"/>
                </a:solidFill>
                <a:latin typeface="Calibri" pitchFamily="34" charset="0"/>
                <a:ea typeface="Calibri" pitchFamily="34" charset="-122"/>
                <a:cs typeface="Calibri" pitchFamily="34" charset="-120"/>
              </a:rPr>
              <a:t>Self-study programme  ·  6 weeks  ·  80 hours  ·  5 gas packs  ·  Prepared 30 July 2026</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09</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Canada - supply, egress and a currency leg</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A large net producer whose price is set by whether it can get gas out</a:t>
            </a:r>
            <a:endParaRPr lang="en-US" sz="125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7223760" cy="914400"/>
        </p:xfrm>
        <a:graphic>
          <a:graphicData uri="http://schemas.openxmlformats.org/drawingml/2006/table">
            <a:tbl>
              <a:tblPr/>
              <a:tblGrid>
                <a:gridCol w="1371600"/>
                <a:gridCol w="5852160"/>
              </a:tblGrid>
              <a:tr h="0">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Feature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Detail</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AECO / NIT</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The Alberta benchmark. Trades at a discount to Henry Hub that widens when egress binds.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Egress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Pipeline capacity south into the US and west to the coast. Basis is an egress story first and a supply story second.</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LNG Canada</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West-coast export changes the direction of the constraint and shortens the route to Asia materially versus the Gulf.</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Storage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Alberta storage cycles hard and is a large part of short-term AECO volatility.</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FX</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Priced in CAD. A US-dollar book carries an explicit currency leg, treated as a risk factor rather than a conversion.</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Regulator</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CER federally for interprovincial and international infrastructure; AUC and provincial regulators for the rest.</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bl>
          </a:graphicData>
        </a:graphic>
      </p:graphicFrame>
      <p:sp>
        <p:nvSpPr>
          <p:cNvPr id="7" name="Shape 4"/>
          <p:cNvSpPr/>
          <p:nvPr/>
        </p:nvSpPr>
        <p:spPr>
          <a:xfrm>
            <a:off x="8046720" y="1463040"/>
            <a:ext cx="3611880" cy="2148840"/>
          </a:xfrm>
          <a:prstGeom prst="roundRect">
            <a:avLst>
              <a:gd name="adj" fmla="val 2553"/>
            </a:avLst>
          </a:prstGeom>
          <a:solidFill>
            <a:srgbClr val="EDF1F0"/>
          </a:solidFill>
          <a:ln/>
        </p:spPr>
      </p:sp>
      <p:sp>
        <p:nvSpPr>
          <p:cNvPr id="8" name="Text 5"/>
          <p:cNvSpPr/>
          <p:nvPr/>
        </p:nvSpPr>
        <p:spPr>
          <a:xfrm>
            <a:off x="8247888" y="1591056"/>
            <a:ext cx="3209544" cy="310896"/>
          </a:xfrm>
          <a:prstGeom prst="rect">
            <a:avLst/>
          </a:prstGeom>
          <a:noFill/>
          <a:ln/>
        </p:spPr>
        <p:txBody>
          <a:bodyPr wrap="square" lIns="0" tIns="0" rIns="0" bIns="0" rtlCol="0" anchor="ctr"/>
          <a:lstStyle/>
          <a:p>
            <a:pPr indent="0" marL="0">
              <a:buNone/>
            </a:pPr>
            <a:r>
              <a:rPr lang="en-US" sz="1250" b="1" dirty="0">
                <a:solidFill>
                  <a:srgbClr val="C1553A"/>
                </a:solidFill>
                <a:latin typeface="Calibri" pitchFamily="34" charset="0"/>
                <a:ea typeface="Calibri" pitchFamily="34" charset="-122"/>
                <a:cs typeface="Calibri" pitchFamily="34" charset="-120"/>
              </a:rPr>
              <a:t>The net-producer trap, again</a:t>
            </a:r>
            <a:endParaRPr lang="en-US" sz="1250" dirty="0"/>
          </a:p>
        </p:txBody>
      </p:sp>
      <p:sp>
        <p:nvSpPr>
          <p:cNvPr id="9" name="Text 6"/>
          <p:cNvSpPr/>
          <p:nvPr/>
        </p:nvSpPr>
        <p:spPr>
          <a:xfrm>
            <a:off x="8247888" y="1920240"/>
            <a:ext cx="3209544" cy="152704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The EU programme's implied import-dependency formula returns minus 2,653% for Norway. Canada and the United States are both large net producers, so that formula is suppressed programme-wide for the Americas in favour of a production-to-consumption ratio and an export-orientation metric.</a:t>
            </a:r>
            <a:endParaRPr lang="en-US" sz="1000" dirty="0"/>
          </a:p>
        </p:txBody>
      </p:sp>
      <p:sp>
        <p:nvSpPr>
          <p:cNvPr id="10" name="Shape 7"/>
          <p:cNvSpPr/>
          <p:nvPr/>
        </p:nvSpPr>
        <p:spPr>
          <a:xfrm>
            <a:off x="8046720" y="3749040"/>
            <a:ext cx="3611880" cy="2011680"/>
          </a:xfrm>
          <a:prstGeom prst="roundRect">
            <a:avLst>
              <a:gd name="adj" fmla="val 2727"/>
            </a:avLst>
          </a:prstGeom>
          <a:solidFill>
            <a:srgbClr val="EDF1F0"/>
          </a:solidFill>
          <a:ln/>
        </p:spPr>
      </p:sp>
      <p:sp>
        <p:nvSpPr>
          <p:cNvPr id="11" name="Text 8"/>
          <p:cNvSpPr/>
          <p:nvPr/>
        </p:nvSpPr>
        <p:spPr>
          <a:xfrm>
            <a:off x="8247888" y="3877056"/>
            <a:ext cx="320954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Two power markets, nothing alike</a:t>
            </a:r>
            <a:endParaRPr lang="en-US" sz="1250" dirty="0"/>
          </a:p>
        </p:txBody>
      </p:sp>
      <p:sp>
        <p:nvSpPr>
          <p:cNvPr id="12" name="Text 9"/>
          <p:cNvSpPr/>
          <p:nvPr/>
        </p:nvSpPr>
        <p:spPr>
          <a:xfrm>
            <a:off x="8247888" y="4206240"/>
            <a:ext cx="3209544" cy="138988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Alberta is a single energy-only pool price for the province, with no nodes and nothing locational to trade — the cleanest scarcity-pricing case in the programme. Ontario is nuclear-heavy, centrally dispatched and mid-transition to a renewed market design.</a:t>
            </a:r>
            <a:endParaRPr lang="en-US" sz="1000" dirty="0"/>
          </a:p>
        </p:txBody>
      </p:sp>
      <p:sp>
        <p:nvSpPr>
          <p:cNvPr id="13" name="Text 10"/>
          <p:cNvSpPr/>
          <p:nvPr/>
        </p:nvSpPr>
        <p:spPr>
          <a:xfrm>
            <a:off x="548640" y="4663440"/>
            <a:ext cx="7223760" cy="594360"/>
          </a:xfrm>
          <a:prstGeom prst="rect">
            <a:avLst/>
          </a:prstGeom>
          <a:noFill/>
          <a:ln/>
        </p:spPr>
        <p:txBody>
          <a:bodyPr wrap="square" lIns="0" tIns="0" rIns="0" bIns="0" rtlCol="0" anchor="ctr"/>
          <a:lstStyle/>
          <a:p>
            <a:pPr indent="0" marL="0">
              <a:buNone/>
            </a:pPr>
            <a:r>
              <a:rPr lang="en-US" sz="1150" i="1" dirty="0">
                <a:solidFill>
                  <a:srgbClr val="1A2B2F"/>
                </a:solidFill>
                <a:latin typeface="Calibri" pitchFamily="34" charset="0"/>
                <a:ea typeface="Calibri" pitchFamily="34" charset="-122"/>
                <a:cs typeface="Calibri" pitchFamily="34" charset="-120"/>
              </a:rPr>
              <a:t>Alberta is worth studying before ERCOT. It has the same energy-only logic with none of the nodal complexity, so the scarcity mechanism is visible in isolation.</a:t>
            </a:r>
            <a:endParaRPr lang="en-US" sz="1150" dirty="0"/>
          </a:p>
        </p:txBody>
      </p:sp>
      <p:sp>
        <p:nvSpPr>
          <p:cNvPr id="14" name="Text 11"/>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Canada Energy Regulator open data; AESO and IESO market documentation; Statistics Canada table 25-10-0055. Accessed 30-Jul-2026. AESO API requires a free key — register before Batch 4.</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10</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Mexico and Brazil</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One is an extension of the US gas market. The other is not a gas market at all</a:t>
            </a:r>
            <a:endParaRPr lang="en-US" sz="1250" dirty="0"/>
          </a:p>
        </p:txBody>
      </p:sp>
      <p:sp>
        <p:nvSpPr>
          <p:cNvPr id="6" name="Shape 4"/>
          <p:cNvSpPr/>
          <p:nvPr/>
        </p:nvSpPr>
        <p:spPr>
          <a:xfrm>
            <a:off x="548640" y="1463040"/>
            <a:ext cx="5486400" cy="2240280"/>
          </a:xfrm>
          <a:prstGeom prst="roundRect">
            <a:avLst>
              <a:gd name="adj" fmla="val 2449"/>
            </a:avLst>
          </a:prstGeom>
          <a:solidFill>
            <a:srgbClr val="10323A"/>
          </a:solidFill>
          <a:ln/>
        </p:spPr>
      </p:sp>
      <p:sp>
        <p:nvSpPr>
          <p:cNvPr id="7" name="Text 5"/>
          <p:cNvSpPr/>
          <p:nvPr/>
        </p:nvSpPr>
        <p:spPr>
          <a:xfrm>
            <a:off x="777240" y="1572768"/>
            <a:ext cx="5029200" cy="27432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MEXICO</a:t>
            </a:r>
            <a:endParaRPr lang="en-US" sz="1200" dirty="0"/>
          </a:p>
        </p:txBody>
      </p:sp>
      <p:sp>
        <p:nvSpPr>
          <p:cNvPr id="8" name="Text 6"/>
          <p:cNvSpPr/>
          <p:nvPr/>
        </p:nvSpPr>
        <p:spPr>
          <a:xfrm>
            <a:off x="777240" y="1901952"/>
            <a:ext cx="5029200" cy="1691640"/>
          </a:xfrm>
          <a:prstGeom prst="rect">
            <a:avLst/>
          </a:prstGeom>
          <a:noFill/>
          <a:ln/>
        </p:spPr>
        <p:txBody>
          <a:bodyPr wrap="square" lIns="0" tIns="0" rIns="0" bIns="0" rtlCol="0" anchor="ctr"/>
          <a:lstStyle/>
          <a:p>
            <a:pPr indent="0" marL="0">
              <a:buNone/>
            </a:pPr>
            <a:r>
              <a:rPr lang="en-US" sz="1050" dirty="0">
                <a:solidFill>
                  <a:srgbClr val="C7D4D3"/>
                </a:solidFill>
                <a:latin typeface="Calibri" pitchFamily="34" charset="0"/>
                <a:ea typeface="Calibri" pitchFamily="34" charset="-122"/>
                <a:cs typeface="Calibri" pitchFamily="34" charset="-120"/>
              </a:rPr>
              <a:t>Substantially supplied by US pipeline imports, much of it Permian gas moving south. Mexican gas pricing is therefore largely a US basis question with a border crossing attached.</a:t>
            </a:r>
            <a:endParaRPr lang="en-US" sz="1050" dirty="0"/>
          </a:p>
          <a:p>
            <a:pPr indent="0" marL="0">
              <a:buNone/>
            </a:pPr>
            <a:endParaRPr lang="en-US" sz="1050" dirty="0"/>
          </a:p>
          <a:p>
            <a:pPr indent="0" marL="0">
              <a:buNone/>
            </a:pPr>
            <a:r>
              <a:rPr lang="en-US" sz="1050" dirty="0">
                <a:solidFill>
                  <a:srgbClr val="C7D4D3"/>
                </a:solidFill>
                <a:latin typeface="Calibri" pitchFamily="34" charset="0"/>
                <a:ea typeface="Calibri" pitchFamily="34" charset="-122"/>
                <a:cs typeface="Calibri" pitchFamily="34" charset="-120"/>
              </a:rPr>
              <a:t>Power runs nodal PML pricing through CENACE, with CFE both dominant utility and market participant. Policy, not physics, is the dominant variable.</a:t>
            </a:r>
            <a:endParaRPr lang="en-US" sz="1050" dirty="0"/>
          </a:p>
        </p:txBody>
      </p:sp>
      <p:sp>
        <p:nvSpPr>
          <p:cNvPr id="9" name="Shape 7"/>
          <p:cNvSpPr/>
          <p:nvPr/>
        </p:nvSpPr>
        <p:spPr>
          <a:xfrm>
            <a:off x="6172200" y="1463040"/>
            <a:ext cx="5486400" cy="2240280"/>
          </a:xfrm>
          <a:prstGeom prst="roundRect">
            <a:avLst>
              <a:gd name="adj" fmla="val 2449"/>
            </a:avLst>
          </a:prstGeom>
          <a:solidFill>
            <a:srgbClr val="4E9C8E"/>
          </a:solidFill>
          <a:ln/>
        </p:spPr>
      </p:sp>
      <p:sp>
        <p:nvSpPr>
          <p:cNvPr id="10" name="Text 8"/>
          <p:cNvSpPr/>
          <p:nvPr/>
        </p:nvSpPr>
        <p:spPr>
          <a:xfrm>
            <a:off x="6400800" y="1572768"/>
            <a:ext cx="5029200" cy="27432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BRAZIL</a:t>
            </a:r>
            <a:endParaRPr lang="en-US" sz="1200" dirty="0"/>
          </a:p>
        </p:txBody>
      </p:sp>
      <p:sp>
        <p:nvSpPr>
          <p:cNvPr id="11" name="Text 9"/>
          <p:cNvSpPr/>
          <p:nvPr/>
        </p:nvSpPr>
        <p:spPr>
          <a:xfrm>
            <a:off x="6400800" y="1901952"/>
            <a:ext cx="5029200" cy="1691640"/>
          </a:xfrm>
          <a:prstGeom prst="rect">
            <a:avLst/>
          </a:prstGeom>
          <a:noFill/>
          <a:ln/>
        </p:spPr>
        <p:txBody>
          <a:bodyPr wrap="square" lIns="0" tIns="0" rIns="0" bIns="0" rtlCol="0" anchor="ctr"/>
          <a:lstStyle/>
          <a:p>
            <a:pPr indent="0" marL="0">
              <a:buNone/>
            </a:pPr>
            <a:r>
              <a:rPr lang="en-US" sz="1050" dirty="0">
                <a:solidFill>
                  <a:srgbClr val="E4F0EE"/>
                </a:solidFill>
                <a:latin typeface="Calibri" pitchFamily="34" charset="0"/>
                <a:ea typeface="Calibri" pitchFamily="34" charset="-122"/>
                <a:cs typeface="Calibri" pitchFamily="34" charset="-120"/>
              </a:rPr>
              <a:t>Gas is a small part of the story. Power is hydro-dominated and dispatched CENTRALLY on declared costs and a hydrological optimisation by ONS, with CCEE settling at PLD by submarket.</a:t>
            </a:r>
            <a:endParaRPr lang="en-US" sz="1050" dirty="0"/>
          </a:p>
          <a:p>
            <a:pPr indent="0" marL="0">
              <a:buNone/>
            </a:pPr>
            <a:endParaRPr lang="en-US" sz="1050" dirty="0"/>
          </a:p>
          <a:p>
            <a:pPr indent="0" marL="0">
              <a:buNone/>
            </a:pPr>
            <a:r>
              <a:rPr lang="en-US" sz="1050" dirty="0">
                <a:solidFill>
                  <a:srgbClr val="E4F0EE"/>
                </a:solidFill>
                <a:latin typeface="Calibri" pitchFamily="34" charset="0"/>
                <a:ea typeface="Calibri" pitchFamily="34" charset="-122"/>
                <a:cs typeface="Calibri" pitchFamily="34" charset="-120"/>
              </a:rPr>
              <a:t>PLD is an output of an optimisation model, not a market clearing price. Reservoir levels do the job fuel prices do elsewhere.</a:t>
            </a:r>
            <a:endParaRPr lang="en-US" sz="1050" dirty="0"/>
          </a:p>
        </p:txBody>
      </p:sp>
      <p:sp>
        <p:nvSpPr>
          <p:cNvPr id="12" name="Shape 10"/>
          <p:cNvSpPr/>
          <p:nvPr/>
        </p:nvSpPr>
        <p:spPr>
          <a:xfrm>
            <a:off x="548640" y="3886200"/>
            <a:ext cx="5486400" cy="1600200"/>
          </a:xfrm>
          <a:prstGeom prst="roundRect">
            <a:avLst>
              <a:gd name="adj" fmla="val 3429"/>
            </a:avLst>
          </a:prstGeom>
          <a:solidFill>
            <a:srgbClr val="EDF1F0"/>
          </a:solidFill>
          <a:ln/>
        </p:spPr>
      </p:sp>
      <p:sp>
        <p:nvSpPr>
          <p:cNvPr id="13" name="Text 11"/>
          <p:cNvSpPr/>
          <p:nvPr/>
        </p:nvSpPr>
        <p:spPr>
          <a:xfrm>
            <a:off x="749808" y="4014216"/>
            <a:ext cx="5084064" cy="310896"/>
          </a:xfrm>
          <a:prstGeom prst="rect">
            <a:avLst/>
          </a:prstGeom>
          <a:noFill/>
          <a:ln/>
        </p:spPr>
        <p:txBody>
          <a:bodyPr wrap="square" lIns="0" tIns="0" rIns="0" bIns="0" rtlCol="0" anchor="ctr"/>
          <a:lstStyle/>
          <a:p>
            <a:pPr indent="0" marL="0">
              <a:buNone/>
            </a:pPr>
            <a:r>
              <a:rPr lang="en-US" sz="1250" b="1" dirty="0">
                <a:solidFill>
                  <a:srgbClr val="E9A13B"/>
                </a:solidFill>
                <a:latin typeface="Calibri" pitchFamily="34" charset="0"/>
                <a:ea typeface="Calibri" pitchFamily="34" charset="-122"/>
                <a:cs typeface="Calibri" pitchFamily="34" charset="-120"/>
              </a:rPr>
              <a:t>Why Brazil is in a gas-and-power programme at all</a:t>
            </a:r>
            <a:endParaRPr lang="en-US" sz="1250" dirty="0"/>
          </a:p>
        </p:txBody>
      </p:sp>
      <p:sp>
        <p:nvSpPr>
          <p:cNvPr id="14" name="Text 12"/>
          <p:cNvSpPr/>
          <p:nvPr/>
        </p:nvSpPr>
        <p:spPr>
          <a:xfrm>
            <a:off x="749808" y="4343400"/>
            <a:ext cx="5084064" cy="97840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Because thermal dispatch is the swing. When reservoirs draw down, gas and diesel plant run and PLD rises sharply. The gas position is a hedge on hydrology, which is an unusual and instructive way round.</a:t>
            </a:r>
            <a:endParaRPr lang="en-US" sz="1000" dirty="0"/>
          </a:p>
        </p:txBody>
      </p:sp>
      <p:sp>
        <p:nvSpPr>
          <p:cNvPr id="15" name="Shape 13"/>
          <p:cNvSpPr/>
          <p:nvPr/>
        </p:nvSpPr>
        <p:spPr>
          <a:xfrm>
            <a:off x="6172200" y="3886200"/>
            <a:ext cx="5486400" cy="1600200"/>
          </a:xfrm>
          <a:prstGeom prst="roundRect">
            <a:avLst>
              <a:gd name="adj" fmla="val 3429"/>
            </a:avLst>
          </a:prstGeom>
          <a:solidFill>
            <a:srgbClr val="EDF1F0"/>
          </a:solidFill>
          <a:ln/>
        </p:spPr>
      </p:sp>
      <p:sp>
        <p:nvSpPr>
          <p:cNvPr id="16" name="Text 14"/>
          <p:cNvSpPr/>
          <p:nvPr/>
        </p:nvSpPr>
        <p:spPr>
          <a:xfrm>
            <a:off x="6373368" y="4014216"/>
            <a:ext cx="508406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The template to reuse</a:t>
            </a:r>
            <a:endParaRPr lang="en-US" sz="1250" dirty="0"/>
          </a:p>
        </p:txBody>
      </p:sp>
      <p:sp>
        <p:nvSpPr>
          <p:cNvPr id="17" name="Text 15"/>
          <p:cNvSpPr/>
          <p:nvPr/>
        </p:nvSpPr>
        <p:spPr>
          <a:xfrm>
            <a:off x="6373368" y="4343400"/>
            <a:ext cx="5084064" cy="97840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The EU programme's Nordics pack — reservoir balance with a zones-versus-national reconciliation row, and price tabs organised zone-first while structure tabs stay country-first. That split organising logic ports directly onto Brazil's four submarkets.</a:t>
            </a:r>
            <a:endParaRPr lang="en-US" sz="1000" dirty="0"/>
          </a:p>
        </p:txBody>
      </p:sp>
      <p:sp>
        <p:nvSpPr>
          <p:cNvPr id="18" name="Text 16"/>
          <p:cNvSpPr/>
          <p:nvPr/>
        </p:nvSpPr>
        <p:spPr>
          <a:xfrm>
            <a:off x="548640" y="5623560"/>
            <a:ext cx="11109960" cy="502920"/>
          </a:xfrm>
          <a:prstGeom prst="rect">
            <a:avLst/>
          </a:prstGeom>
          <a:noFill/>
          <a:ln/>
        </p:spPr>
        <p:txBody>
          <a:bodyPr wrap="square" lIns="0" tIns="0" rIns="0" bIns="0" rtlCol="0" anchor="ctr"/>
          <a:lstStyle/>
          <a:p>
            <a:pPr indent="0" marL="0">
              <a:buNone/>
            </a:pPr>
            <a:r>
              <a:rPr lang="en-US" sz="1150" i="1" dirty="0">
                <a:solidFill>
                  <a:srgbClr val="1A2B2F"/>
                </a:solidFill>
                <a:latin typeface="Calibri" pitchFamily="34" charset="0"/>
                <a:ea typeface="Calibri" pitchFamily="34" charset="-122"/>
                <a:cs typeface="Calibri" pitchFamily="34" charset="-120"/>
              </a:rPr>
              <a:t>This is the one place in the entire Americas programme where a European template transfers without modification.</a:t>
            </a:r>
            <a:endParaRPr lang="en-US" sz="1150" dirty="0"/>
          </a:p>
        </p:txBody>
      </p:sp>
      <p:sp>
        <p:nvSpPr>
          <p:cNvPr id="19" name="Text 17"/>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CENACE and CRE documentation; ONS and CCEE market rules. ONS CKAN and CENACE endpoints re-probe before Batch 5 — both returned no payload on 30-Jul-2026.</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11</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Where the two decks meet</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The spark spread is the bridge, and it is where the unit conventions bite hardest</a:t>
            </a:r>
            <a:endParaRPr lang="en-US" sz="1250" dirty="0"/>
          </a:p>
        </p:txBody>
      </p:sp>
      <p:sp>
        <p:nvSpPr>
          <p:cNvPr id="6" name="Shape 4"/>
          <p:cNvSpPr/>
          <p:nvPr/>
        </p:nvSpPr>
        <p:spPr>
          <a:xfrm>
            <a:off x="548640" y="1463040"/>
            <a:ext cx="11109960" cy="731520"/>
          </a:xfrm>
          <a:prstGeom prst="roundRect">
            <a:avLst>
              <a:gd name="adj" fmla="val 7500"/>
            </a:avLst>
          </a:prstGeom>
          <a:solidFill>
            <a:srgbClr val="0A2126"/>
          </a:solidFill>
          <a:ln/>
        </p:spPr>
      </p:sp>
      <p:sp>
        <p:nvSpPr>
          <p:cNvPr id="7" name="Text 5"/>
          <p:cNvSpPr/>
          <p:nvPr/>
        </p:nvSpPr>
        <p:spPr>
          <a:xfrm>
            <a:off x="777240" y="1554480"/>
            <a:ext cx="10607040" cy="548640"/>
          </a:xfrm>
          <a:prstGeom prst="rect">
            <a:avLst/>
          </a:prstGeom>
          <a:noFill/>
          <a:ln/>
        </p:spPr>
        <p:txBody>
          <a:bodyPr wrap="square" lIns="0" tIns="0" rIns="0" bIns="0" rtlCol="0" anchor="ctr"/>
          <a:lstStyle/>
          <a:p>
            <a:pPr indent="0" marL="0">
              <a:buNone/>
            </a:pPr>
            <a:r>
              <a:rPr lang="en-US" sz="1400" b="1" dirty="0">
                <a:solidFill>
                  <a:srgbClr val="FFFFFF"/>
                </a:solidFill>
                <a:latin typeface="Cambria" pitchFamily="34" charset="0"/>
                <a:ea typeface="Cambria" pitchFamily="34" charset="-122"/>
                <a:cs typeface="Cambria" pitchFamily="34" charset="-120"/>
              </a:rPr>
              <a:t>Clean spark  =  Power ($/MWh)  −  HR (MMBtu/MWh) × Gas ($/MMBtu)  −  VOM  −  HR × 53.06/1000 × Allowance ($/tonne)</a:t>
            </a:r>
            <a:endParaRPr lang="en-US" sz="1400" dirty="0"/>
          </a:p>
        </p:txBody>
      </p:sp>
      <p:sp>
        <p:nvSpPr>
          <p:cNvPr id="8" name="Text 6"/>
          <p:cNvSpPr/>
          <p:nvPr/>
        </p:nvSpPr>
        <p:spPr>
          <a:xfrm>
            <a:off x="548640" y="2286000"/>
            <a:ext cx="11109960" cy="274320"/>
          </a:xfrm>
          <a:prstGeom prst="rect">
            <a:avLst/>
          </a:prstGeom>
          <a:noFill/>
          <a:ln/>
        </p:spPr>
        <p:txBody>
          <a:bodyPr wrap="square" lIns="0" tIns="0" rIns="0" bIns="0" rtlCol="0" anchor="ctr"/>
          <a:lstStyle/>
          <a:p>
            <a:pPr algn="ctr" indent="0" marL="0">
              <a:buNone/>
            </a:pPr>
            <a:r>
              <a:rPr lang="en-US" sz="1100" b="1" dirty="0">
                <a:solidFill>
                  <a:srgbClr val="C1553A"/>
                </a:solidFill>
                <a:latin typeface="Calibri" pitchFamily="34" charset="0"/>
                <a:ea typeface="Calibri" pitchFamily="34" charset="-122"/>
                <a:cs typeface="Calibri" pitchFamily="34" charset="-120"/>
              </a:rPr>
              <a:t>Both inputs are already HHV. There is no 0.9025 correction — inserting the European one overstates the spread by about 10%.</a:t>
            </a:r>
            <a:endParaRPr lang="en-US" sz="11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548640" y="2697480"/>
          <a:ext cx="7223760" cy="914400"/>
        </p:xfrm>
        <a:graphic>
          <a:graphicData uri="http://schemas.openxmlformats.org/drawingml/2006/table">
            <a:tbl>
              <a:tblPr/>
              <a:tblGrid>
                <a:gridCol w="2926080"/>
                <a:gridCol w="1463040"/>
                <a:gridCol w="1371600"/>
                <a:gridCol w="1463040"/>
              </a:tblGrid>
              <a:tr h="0">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Scenario</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Gas $/MMBtu</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Allowance $/t</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Clean spark $/MWh</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ERCOT North — no carbon programme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3.10</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0</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17.80</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NYISO Zone J — RGGI</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3.40</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27.00</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21.67</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CAISO SP15 — WCI</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3.25</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32.00</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8.86</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bl>
          </a:graphicData>
        </a:graphic>
      </p:graphicFrame>
      <p:sp>
        <p:nvSpPr>
          <p:cNvPr id="10" name="Text 7"/>
          <p:cNvSpPr/>
          <p:nvPr/>
        </p:nvSpPr>
        <p:spPr>
          <a:xfrm>
            <a:off x="548640" y="4069080"/>
            <a:ext cx="7223760" cy="502920"/>
          </a:xfrm>
          <a:prstGeom prst="rect">
            <a:avLst/>
          </a:prstGeom>
          <a:noFill/>
          <a:ln/>
        </p:spPr>
        <p:txBody>
          <a:bodyPr wrap="square" lIns="0" tIns="0" rIns="0" bIns="0" rtlCol="0" anchor="ctr"/>
          <a:lstStyle/>
          <a:p>
            <a:pPr indent="0" marL="0">
              <a:buNone/>
            </a:pPr>
            <a:r>
              <a:rPr lang="en-US" sz="950" i="1" dirty="0">
                <a:solidFill>
                  <a:srgbClr val="6E8085"/>
                </a:solidFill>
                <a:latin typeface="Calibri" pitchFamily="34" charset="0"/>
                <a:ea typeface="Calibri" pitchFamily="34" charset="-122"/>
                <a:cs typeface="Calibri" pitchFamily="34" charset="-120"/>
              </a:rPr>
              <a:t>Illustrative inputs at 7,000 Btu/kWh and $2.50 VOM, computed in the parameter workbook and cross-checked against hand arithmetic to 1e-9. V-code CALC, not sourced prices.</a:t>
            </a:r>
            <a:endParaRPr lang="en-US" sz="950" dirty="0"/>
          </a:p>
        </p:txBody>
      </p:sp>
      <p:sp>
        <p:nvSpPr>
          <p:cNvPr id="11" name="Shape 8"/>
          <p:cNvSpPr/>
          <p:nvPr/>
        </p:nvSpPr>
        <p:spPr>
          <a:xfrm>
            <a:off x="8046720" y="2697480"/>
            <a:ext cx="3611880" cy="1783080"/>
          </a:xfrm>
          <a:prstGeom prst="roundRect">
            <a:avLst>
              <a:gd name="adj" fmla="val 3077"/>
            </a:avLst>
          </a:prstGeom>
          <a:solidFill>
            <a:srgbClr val="EDF1F0"/>
          </a:solidFill>
          <a:ln/>
        </p:spPr>
      </p:sp>
      <p:sp>
        <p:nvSpPr>
          <p:cNvPr id="12" name="Text 9"/>
          <p:cNvSpPr/>
          <p:nvPr/>
        </p:nvSpPr>
        <p:spPr>
          <a:xfrm>
            <a:off x="8247888" y="2825496"/>
            <a:ext cx="3209544" cy="310896"/>
          </a:xfrm>
          <a:prstGeom prst="rect">
            <a:avLst/>
          </a:prstGeom>
          <a:noFill/>
          <a:ln/>
        </p:spPr>
        <p:txBody>
          <a:bodyPr wrap="square" lIns="0" tIns="0" rIns="0" bIns="0" rtlCol="0" anchor="ctr"/>
          <a:lstStyle/>
          <a:p>
            <a:pPr indent="0" marL="0">
              <a:buNone/>
            </a:pPr>
            <a:r>
              <a:rPr lang="en-US" sz="1250" b="1" dirty="0">
                <a:solidFill>
                  <a:srgbClr val="C1553A"/>
                </a:solidFill>
                <a:latin typeface="Calibri" pitchFamily="34" charset="0"/>
                <a:ea typeface="Calibri" pitchFamily="34" charset="-122"/>
                <a:cs typeface="Calibri" pitchFamily="34" charset="-120"/>
              </a:rPr>
              <a:t>Carbon is zero in most of the country</a:t>
            </a:r>
            <a:endParaRPr lang="en-US" sz="1250" dirty="0"/>
          </a:p>
        </p:txBody>
      </p:sp>
      <p:sp>
        <p:nvSpPr>
          <p:cNvPr id="13" name="Text 10"/>
          <p:cNvSpPr/>
          <p:nvPr/>
        </p:nvSpPr>
        <p:spPr>
          <a:xfrm>
            <a:off x="8247888" y="3154680"/>
            <a:ext cx="3209544" cy="116128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ERCOT, MISO, SPP, Alberta pool and most of the Southeast have no carbon price at all. Read the programme off the market registry — do not assume one, and do not assume none.</a:t>
            </a:r>
            <a:endParaRPr lang="en-US" sz="1000" dirty="0"/>
          </a:p>
        </p:txBody>
      </p:sp>
      <p:sp>
        <p:nvSpPr>
          <p:cNvPr id="14" name="Shape 11"/>
          <p:cNvSpPr/>
          <p:nvPr/>
        </p:nvSpPr>
        <p:spPr>
          <a:xfrm>
            <a:off x="8046720" y="4617720"/>
            <a:ext cx="3611880" cy="1234440"/>
          </a:xfrm>
          <a:prstGeom prst="roundRect">
            <a:avLst>
              <a:gd name="adj" fmla="val 4444"/>
            </a:avLst>
          </a:prstGeom>
          <a:solidFill>
            <a:srgbClr val="EDF1F0"/>
          </a:solidFill>
          <a:ln/>
        </p:spPr>
      </p:sp>
      <p:sp>
        <p:nvSpPr>
          <p:cNvPr id="15" name="Text 12"/>
          <p:cNvSpPr/>
          <p:nvPr/>
        </p:nvSpPr>
        <p:spPr>
          <a:xfrm>
            <a:off x="8247888" y="4745736"/>
            <a:ext cx="320954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Dark spreads</a:t>
            </a:r>
            <a:endParaRPr lang="en-US" sz="1250" dirty="0"/>
          </a:p>
        </p:txBody>
      </p:sp>
      <p:sp>
        <p:nvSpPr>
          <p:cNvPr id="16" name="Text 13"/>
          <p:cNvSpPr/>
          <p:nvPr/>
        </p:nvSpPr>
        <p:spPr>
          <a:xfrm>
            <a:off x="8247888" y="5074920"/>
            <a:ext cx="3209544" cy="61264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Same structure for coal, but delivered coal is quoted in short tons. Convert before it meets a tonne-denominated allowance price.</a:t>
            </a:r>
            <a:endParaRPr lang="en-US" sz="1000" dirty="0"/>
          </a:p>
        </p:txBody>
      </p:sp>
      <p:sp>
        <p:nvSpPr>
          <p:cNvPr id="17" name="Text 14"/>
          <p:cNvSpPr/>
          <p:nvPr/>
        </p:nvSpPr>
        <p:spPr>
          <a:xfrm>
            <a:off x="548640" y="4709160"/>
            <a:ext cx="7223760" cy="640080"/>
          </a:xfrm>
          <a:prstGeom prst="rect">
            <a:avLst/>
          </a:prstGeom>
          <a:noFill/>
          <a:ln/>
        </p:spPr>
        <p:txBody>
          <a:bodyPr wrap="square" lIns="0" tIns="0" rIns="0" bIns="0" rtlCol="0" anchor="ctr"/>
          <a:lstStyle/>
          <a:p>
            <a:pPr indent="0" marL="0">
              <a:buNone/>
            </a:pPr>
            <a:r>
              <a:rPr lang="en-US" sz="1150" i="1" dirty="0">
                <a:solidFill>
                  <a:srgbClr val="1A2B2F"/>
                </a:solidFill>
                <a:latin typeface="Calibri" pitchFamily="34" charset="0"/>
                <a:ea typeface="Calibri" pitchFamily="34" charset="-122"/>
                <a:cs typeface="Calibri" pitchFamily="34" charset="-120"/>
              </a:rPr>
              <a:t>A generator's economics are a gas position, a power position, a transport position and a carbon position. The gas foundation exists so the first two are not mistaken for the whole trade.</a:t>
            </a:r>
            <a:endParaRPr lang="en-US" sz="1150" dirty="0"/>
          </a:p>
        </p:txBody>
      </p:sp>
      <p:sp>
        <p:nvSpPr>
          <p:cNvPr id="18" name="Text 15"/>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 Americas parameter workbook, Guards tab. Spark arithmetic verified against independent hand calculation on all three cases, 30-Jul-2026.</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12</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Gas data - what is free, what is keyed, what is licensed</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The honest picture, including a permanent gap</a:t>
            </a:r>
            <a:endParaRPr lang="en-US" sz="125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7589520" cy="914400"/>
        </p:xfrm>
        <a:graphic>
          <a:graphicData uri="http://schemas.openxmlformats.org/drawingml/2006/table">
            <a:tbl>
              <a:tblPr/>
              <a:tblGrid>
                <a:gridCol w="1828800"/>
                <a:gridCol w="2286000"/>
                <a:gridCol w="1280160"/>
                <a:gridCol w="2194560"/>
              </a:tblGrid>
              <a:tr h="0">
                <a:tc>
                  <a:txBody>
                    <a:bodyPr/>
                    <a:lstStyle/>
                    <a:p>
                      <a:pPr indent="0" marL="0">
                        <a:buNone/>
                      </a:pPr>
                      <a:r>
                        <a:rPr lang="en-US" sz="900" b="1" dirty="0">
                          <a:solidFill>
                            <a:srgbClr val="FFFFFF"/>
                          </a:solidFill>
                          <a:latin typeface="Calibri" pitchFamily="34" charset="0"/>
                          <a:ea typeface="Calibri" pitchFamily="34" charset="-122"/>
                          <a:cs typeface="Calibri" pitchFamily="34" charset="-120"/>
                        </a:rPr>
                        <a:t>Source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00" b="1" dirty="0">
                          <a:solidFill>
                            <a:srgbClr val="FFFFFF"/>
                          </a:solidFill>
                          <a:latin typeface="Calibri" pitchFamily="34" charset="0"/>
                          <a:ea typeface="Calibri" pitchFamily="34" charset="-122"/>
                          <a:cs typeface="Calibri" pitchFamily="34" charset="-120"/>
                        </a:rPr>
                        <a:t>What it gives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00" b="1" dirty="0">
                          <a:solidFill>
                            <a:srgbClr val="FFFFFF"/>
                          </a:solidFill>
                          <a:latin typeface="Calibri" pitchFamily="34" charset="0"/>
                          <a:ea typeface="Calibri" pitchFamily="34" charset="-122"/>
                          <a:cs typeface="Calibri" pitchFamily="34" charset="-120"/>
                        </a:rPr>
                        <a:t>Access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00" b="1" dirty="0">
                          <a:solidFill>
                            <a:srgbClr val="FFFFFF"/>
                          </a:solidFill>
                          <a:latin typeface="Calibri" pitchFamily="34" charset="0"/>
                          <a:ea typeface="Calibri" pitchFamily="34" charset="-122"/>
                          <a:cs typeface="Calibri" pitchFamily="34" charset="-120"/>
                        </a:rPr>
                        <a:t>Status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EIA natural-gas/pri/fut</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Henry Hub daily spot, RNGWHHD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Free key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Not verified — no key held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EIA natural-gas/stor/wkly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Weekly working gas by region</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Free key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Not verified — no key held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EIA prod / cons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Production and consumption</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Free key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Not verified — no key held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EIA LNG series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Export volumes and capacity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Free key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Not verified — no key held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DOE / FECM</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Export authorisations, monthly reports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Public</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Reports are SRC — manual, dated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Pipeline EBBs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Capacity, scheduled flows, notices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Public, per pipeline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PERMANENT GAP — no unified feed exists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Canada CER / StatCan</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Production, pipeline, exports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Public</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Not verified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Platts / Argus / NGI</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Waha, AECO, Algonquin, SoCal indices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Licensed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NOT SOURCED — rule carried from EU</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Forward curves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All</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Licensed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NOT SOURCED — manual tab 5 only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bl>
          </a:graphicData>
        </a:graphic>
      </p:graphicFrame>
      <p:sp>
        <p:nvSpPr>
          <p:cNvPr id="7" name="Shape 4"/>
          <p:cNvSpPr/>
          <p:nvPr/>
        </p:nvSpPr>
        <p:spPr>
          <a:xfrm>
            <a:off x="8412480" y="1463040"/>
            <a:ext cx="3246120" cy="2194560"/>
          </a:xfrm>
          <a:prstGeom prst="roundRect">
            <a:avLst>
              <a:gd name="adj" fmla="val 2500"/>
            </a:avLst>
          </a:prstGeom>
          <a:solidFill>
            <a:srgbClr val="EDF1F0"/>
          </a:solidFill>
          <a:ln/>
        </p:spPr>
      </p:sp>
      <p:sp>
        <p:nvSpPr>
          <p:cNvPr id="8" name="Text 5"/>
          <p:cNvSpPr/>
          <p:nvPr/>
        </p:nvSpPr>
        <p:spPr>
          <a:xfrm>
            <a:off x="8613648" y="1591056"/>
            <a:ext cx="2843784" cy="310896"/>
          </a:xfrm>
          <a:prstGeom prst="rect">
            <a:avLst/>
          </a:prstGeom>
          <a:noFill/>
          <a:ln/>
        </p:spPr>
        <p:txBody>
          <a:bodyPr wrap="square" lIns="0" tIns="0" rIns="0" bIns="0" rtlCol="0" anchor="ctr"/>
          <a:lstStyle/>
          <a:p>
            <a:pPr indent="0" marL="0">
              <a:buNone/>
            </a:pPr>
            <a:r>
              <a:rPr lang="en-US" sz="1250" b="1" dirty="0">
                <a:solidFill>
                  <a:srgbClr val="C1553A"/>
                </a:solidFill>
                <a:latin typeface="Calibri" pitchFamily="34" charset="0"/>
                <a:ea typeface="Calibri" pitchFamily="34" charset="-122"/>
                <a:cs typeface="Calibri" pitchFamily="34" charset="-120"/>
              </a:rPr>
              <a:t>The permanent gap</a:t>
            </a:r>
            <a:endParaRPr lang="en-US" sz="1250" dirty="0"/>
          </a:p>
        </p:txBody>
      </p:sp>
      <p:sp>
        <p:nvSpPr>
          <p:cNvPr id="9" name="Text 6"/>
          <p:cNvSpPr/>
          <p:nvPr/>
        </p:nvSpPr>
        <p:spPr>
          <a:xfrm>
            <a:off x="8613648" y="1920240"/>
            <a:ext cx="2843784" cy="157276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Every interstate pipeline posts its own EBB in its own format. There is no ENTSOG equivalent and no free unified API. This is recorded as a GAP naming the boards that would close it — it is not going to be closed by better searching.</a:t>
            </a:r>
            <a:endParaRPr lang="en-US" sz="1000" dirty="0"/>
          </a:p>
        </p:txBody>
      </p:sp>
      <p:sp>
        <p:nvSpPr>
          <p:cNvPr id="10" name="Shape 7"/>
          <p:cNvSpPr/>
          <p:nvPr/>
        </p:nvSpPr>
        <p:spPr>
          <a:xfrm>
            <a:off x="8412480" y="3794760"/>
            <a:ext cx="3246120" cy="1965960"/>
          </a:xfrm>
          <a:prstGeom prst="roundRect">
            <a:avLst>
              <a:gd name="adj" fmla="val 2791"/>
            </a:avLst>
          </a:prstGeom>
          <a:solidFill>
            <a:srgbClr val="EDF1F0"/>
          </a:solidFill>
          <a:ln/>
        </p:spPr>
      </p:sp>
      <p:sp>
        <p:nvSpPr>
          <p:cNvPr id="11" name="Text 8"/>
          <p:cNvSpPr/>
          <p:nvPr/>
        </p:nvSpPr>
        <p:spPr>
          <a:xfrm>
            <a:off x="8613648" y="3922776"/>
            <a:ext cx="284378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The rule that does not bend</a:t>
            </a:r>
            <a:endParaRPr lang="en-US" sz="1250" dirty="0"/>
          </a:p>
        </p:txBody>
      </p:sp>
      <p:sp>
        <p:nvSpPr>
          <p:cNvPr id="12" name="Text 9"/>
          <p:cNvSpPr/>
          <p:nvPr/>
        </p:nvSpPr>
        <p:spPr>
          <a:xfrm>
            <a:off x="8613648" y="4251960"/>
            <a:ext cx="2843784" cy="134416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Licensed index and curve data is not sourced by this programme. Tab 5 is manual entry with a dated citation. That rule came from the EU programme and it is what keeps the build reproducible by anyone.</a:t>
            </a:r>
            <a:endParaRPr lang="en-US" sz="1000" dirty="0"/>
          </a:p>
        </p:txBody>
      </p:sp>
      <p:sp>
        <p:nvSpPr>
          <p:cNvPr id="13" name="Text 10"/>
          <p:cNvSpPr/>
          <p:nvPr/>
        </p:nvSpPr>
        <p:spPr>
          <a:xfrm>
            <a:off x="548640" y="5029200"/>
            <a:ext cx="7589520" cy="685800"/>
          </a:xfrm>
          <a:prstGeom prst="rect">
            <a:avLst/>
          </a:prstGeom>
          <a:noFill/>
          <a:ln/>
        </p:spPr>
        <p:txBody>
          <a:bodyPr wrap="square" lIns="0" tIns="0" rIns="0" bIns="0" rtlCol="0" anchor="ctr"/>
          <a:lstStyle/>
          <a:p>
            <a:pPr indent="0" marL="0">
              <a:buNone/>
            </a:pPr>
            <a:r>
              <a:rPr lang="en-US" sz="1150" i="1" dirty="0">
                <a:solidFill>
                  <a:srgbClr val="1A2B2F"/>
                </a:solidFill>
                <a:latin typeface="Calibri" pitchFamily="34" charset="0"/>
                <a:ea typeface="Calibri" pitchFamily="34" charset="-122"/>
                <a:cs typeface="Calibri" pitchFamily="34" charset="-120"/>
              </a:rPr>
              <a:t>Note what is missing: there is no free, unified, continental view of North American gas flows. A European practitioner used to ENTSOG should plan for that gap rather than assume they have not found the right endpoint yet.</a:t>
            </a:r>
            <a:endParaRPr lang="en-US" sz="1150" dirty="0"/>
          </a:p>
        </p:txBody>
      </p:sp>
      <p:sp>
        <p:nvSpPr>
          <p:cNvPr id="14" name="Text 11"/>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 Americas Energy Programme source registry, 30-Jul-2026. Status is stated per source; where a call could not be made it says so rather than claiming the route works.</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13</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Gas: Europe versus North America</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What transfers from the EU programme, and what has to be relearned</a:t>
            </a:r>
            <a:endParaRPr lang="en-US" sz="1250" dirty="0"/>
          </a:p>
        </p:txBody>
      </p:sp>
      <p:graphicFrame>
        <p:nvGraphicFramePr>
          <p:cNvPr id="15"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11109960" cy="914400"/>
        </p:xfrm>
        <a:graphic>
          <a:graphicData uri="http://schemas.openxmlformats.org/drawingml/2006/table">
            <a:tbl>
              <a:tblPr/>
              <a:tblGrid>
                <a:gridCol w="1920240"/>
                <a:gridCol w="3017520"/>
                <a:gridCol w="3566160"/>
                <a:gridCol w="2606040"/>
              </a:tblGrid>
              <a:tr h="0">
                <a:tc>
                  <a:txBody>
                    <a:bodyPr/>
                    <a:lstStyle/>
                    <a:p>
                      <a:pPr indent="0" marL="0">
                        <a:buNone/>
                      </a:pPr>
                      <a:r>
                        <a:rPr lang="en-US" sz="900" b="1" dirty="0">
                          <a:solidFill>
                            <a:srgbClr val="FFFFFF"/>
                          </a:solidFill>
                          <a:latin typeface="Calibri" pitchFamily="34" charset="0"/>
                          <a:ea typeface="Calibri" pitchFamily="34" charset="-122"/>
                          <a:cs typeface="Calibri" pitchFamily="34" charset="-120"/>
                        </a:rPr>
                        <a:t>Dimension</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00" b="1" dirty="0">
                          <a:solidFill>
                            <a:srgbClr val="FFFFFF"/>
                          </a:solidFill>
                          <a:latin typeface="Calibri" pitchFamily="34" charset="0"/>
                          <a:ea typeface="Calibri" pitchFamily="34" charset="-122"/>
                          <a:cs typeface="Calibri" pitchFamily="34" charset="-120"/>
                        </a:rPr>
                        <a:t>Europe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00" b="1" dirty="0">
                          <a:solidFill>
                            <a:srgbClr val="FFFFFF"/>
                          </a:solidFill>
                          <a:latin typeface="Calibri" pitchFamily="34" charset="0"/>
                          <a:ea typeface="Calibri" pitchFamily="34" charset="-122"/>
                          <a:cs typeface="Calibri" pitchFamily="34" charset="-120"/>
                        </a:rPr>
                        <a:t>North America</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00" b="1" dirty="0">
                          <a:solidFill>
                            <a:srgbClr val="FFFFFF"/>
                          </a:solidFill>
                          <a:latin typeface="Calibri" pitchFamily="34" charset="0"/>
                          <a:ea typeface="Calibri" pitchFamily="34" charset="-122"/>
                          <a:cs typeface="Calibri" pitchFamily="34" charset="-120"/>
                        </a:rPr>
                        <a:t>Verdict</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Hub type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Virtual balancing point (TTF, THE, PEG)</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Physical delivery point (Henry Hub)</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REBUILD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Transport</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Entry-exit capacity, booked separately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Point-to-point firm capacity, plus capacity release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REBUILD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What trades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Flat price at the hub; hub spreads bounded by tariff</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Basis, quoted and cleared directly, effectively unbounded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REBUILD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Calorific basis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LHV</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HHV</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INVERT — 10% if carried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Energy unit</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MWh, TJ</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MMBtu, Dth</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CONVERT</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Volume unit</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m³, bcm</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Mcf, Bcf — with stream-specific heat content</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CONVERT — do not use a default</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Flow transparency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ENTSOG — one platform, one schema</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Per-pipeline EBBs, no unified feed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WORSE — plan for the gap</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Storage transparency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AGSI+ daily, site level, free key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EIA weekly, regional, lagged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WORSE — expect less granularity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Price transparency</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Exchange-settled, widely published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Regional indices licensed from PRAs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WORSE — licensed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LNG role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Import-dependent since 2022</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Export complex, now the marginal buyer</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INVERT</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Licensed-data rule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Curves manual, dated, never estimated</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Same rule, extended to regional indices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TRANSFERS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Reconcile to total</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Components must sum to published total</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Same discipline, from build one</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00" dirty="0">
                          <a:solidFill>
                            <a:srgbClr val="1A2B2F"/>
                          </a:solidFill>
                          <a:latin typeface="Calibri" pitchFamily="34" charset="0"/>
                          <a:ea typeface="Calibri" pitchFamily="34" charset="-122"/>
                          <a:cs typeface="Calibri" pitchFamily="34" charset="-120"/>
                        </a:rPr>
                        <a:t>TRANSFERS</a:t>
                      </a:r>
                      <a:endParaRPr lang="en-US" sz="90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bl>
          </a:graphicData>
        </a:graphic>
      </p:graphicFrame>
      <p:sp>
        <p:nvSpPr>
          <p:cNvPr id="7" name="Text 4"/>
          <p:cNvSpPr/>
          <p:nvPr/>
        </p:nvSpPr>
        <p:spPr>
          <a:xfrm>
            <a:off x="548640" y="5623560"/>
            <a:ext cx="11109960" cy="548640"/>
          </a:xfrm>
          <a:prstGeom prst="rect">
            <a:avLst/>
          </a:prstGeom>
          <a:noFill/>
          <a:ln/>
        </p:spPr>
        <p:txBody>
          <a:bodyPr wrap="square" lIns="0" tIns="0" rIns="0" bIns="0" rtlCol="0" anchor="ctr"/>
          <a:lstStyle/>
          <a:p>
            <a:pPr indent="0" marL="0">
              <a:buNone/>
            </a:pPr>
            <a:r>
              <a:rPr lang="en-US" sz="1150" i="1" dirty="0">
                <a:solidFill>
                  <a:srgbClr val="1A2B2F"/>
                </a:solidFill>
                <a:latin typeface="Calibri" pitchFamily="34" charset="0"/>
                <a:ea typeface="Calibri" pitchFamily="34" charset="-122"/>
                <a:cs typeface="Calibri" pitchFamily="34" charset="-120"/>
              </a:rPr>
              <a:t>Three rows read WORSE. That is the honest finding: North American gas markets are deeper and more liquid than European ones, and their free public data is thinner. Budget for that before Batch 3, not during it.</a:t>
            </a:r>
            <a:endParaRPr lang="en-US" sz="1150" dirty="0"/>
          </a:p>
        </p:txBody>
      </p:sp>
      <p:sp>
        <p:nvSpPr>
          <p:cNvPr id="8" name="Text 5"/>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 Americas Energy Programme plan §2 and source registry. 30-Jul-2026.</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14</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What to take into the gas packs</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Five things that will still be true when the numbers have moved</a:t>
            </a:r>
            <a:endParaRPr lang="en-US" sz="1250" dirty="0"/>
          </a:p>
        </p:txBody>
      </p:sp>
      <p:sp>
        <p:nvSpPr>
          <p:cNvPr id="6" name="Shape 4"/>
          <p:cNvSpPr/>
          <p:nvPr/>
        </p:nvSpPr>
        <p:spPr>
          <a:xfrm>
            <a:off x="548640" y="1463040"/>
            <a:ext cx="11109960" cy="841248"/>
          </a:xfrm>
          <a:prstGeom prst="roundRect">
            <a:avLst>
              <a:gd name="adj" fmla="val 5435"/>
            </a:avLst>
          </a:prstGeom>
          <a:solidFill>
            <a:srgbClr val="F7F9F9"/>
          </a:solidFill>
          <a:ln/>
        </p:spPr>
      </p:sp>
      <p:sp>
        <p:nvSpPr>
          <p:cNvPr id="7" name="Shape 5"/>
          <p:cNvSpPr/>
          <p:nvPr/>
        </p:nvSpPr>
        <p:spPr>
          <a:xfrm>
            <a:off x="548640" y="1463040"/>
            <a:ext cx="91440" cy="841248"/>
          </a:xfrm>
          <a:prstGeom prst="rect">
            <a:avLst/>
          </a:prstGeom>
          <a:solidFill>
            <a:srgbClr val="10323A"/>
          </a:solidFill>
          <a:ln/>
        </p:spPr>
      </p:sp>
      <p:sp>
        <p:nvSpPr>
          <p:cNvPr id="8" name="Text 6"/>
          <p:cNvSpPr/>
          <p:nvPr/>
        </p:nvSpPr>
        <p:spPr>
          <a:xfrm>
            <a:off x="822960" y="1463040"/>
            <a:ext cx="2926080" cy="841248"/>
          </a:xfrm>
          <a:prstGeom prst="rect">
            <a:avLst/>
          </a:prstGeom>
          <a:noFill/>
          <a:ln/>
        </p:spPr>
        <p:txBody>
          <a:bodyPr wrap="square" lIns="0" tIns="0" rIns="0" bIns="0" rtlCol="0" anchor="ctr"/>
          <a:lstStyle/>
          <a:p>
            <a:pPr indent="0" marL="0">
              <a:buNone/>
            </a:pPr>
            <a:r>
              <a:rPr lang="en-US" sz="1200" b="1" dirty="0">
                <a:solidFill>
                  <a:srgbClr val="10323A"/>
                </a:solidFill>
                <a:latin typeface="Calibri" pitchFamily="34" charset="0"/>
                <a:ea typeface="Calibri" pitchFamily="34" charset="-122"/>
                <a:cs typeface="Calibri" pitchFamily="34" charset="-120"/>
              </a:rPr>
              <a:t>Basis, not benchmark</a:t>
            </a:r>
            <a:endParaRPr lang="en-US" sz="1200" dirty="0"/>
          </a:p>
        </p:txBody>
      </p:sp>
      <p:sp>
        <p:nvSpPr>
          <p:cNvPr id="9" name="Text 7"/>
          <p:cNvSpPr/>
          <p:nvPr/>
        </p:nvSpPr>
        <p:spPr>
          <a:xfrm>
            <a:off x="3886200" y="1463040"/>
            <a:ext cx="7589520" cy="841248"/>
          </a:xfrm>
          <a:prstGeom prst="rect">
            <a:avLst/>
          </a:prstGeom>
          <a:noFill/>
          <a:ln/>
        </p:spPr>
        <p:txBody>
          <a:bodyPr wrap="square" lIns="0" tIns="0" rIns="0" bIns="0" rtlCol="0" anchor="ctr"/>
          <a:lstStyle/>
          <a:p>
            <a:pPr indent="0" marL="0">
              <a:buNone/>
            </a:pPr>
            <a:r>
              <a:rPr lang="en-US" sz="1050" dirty="0">
                <a:solidFill>
                  <a:srgbClr val="1A2B2F"/>
                </a:solidFill>
                <a:latin typeface="Calibri" pitchFamily="34" charset="0"/>
                <a:ea typeface="Calibri" pitchFamily="34" charset="-122"/>
                <a:cs typeface="Calibri" pitchFamily="34" charset="-120"/>
              </a:rPr>
              <a:t>Henry Hub tells you the level. Basis tells you the trade. Every gas pack is organised around a differential, not a price.</a:t>
            </a:r>
            <a:endParaRPr lang="en-US" sz="1050" dirty="0"/>
          </a:p>
        </p:txBody>
      </p:sp>
      <p:sp>
        <p:nvSpPr>
          <p:cNvPr id="10" name="Shape 8"/>
          <p:cNvSpPr/>
          <p:nvPr/>
        </p:nvSpPr>
        <p:spPr>
          <a:xfrm>
            <a:off x="548640" y="2377440"/>
            <a:ext cx="11109960" cy="841248"/>
          </a:xfrm>
          <a:prstGeom prst="roundRect">
            <a:avLst>
              <a:gd name="adj" fmla="val 5435"/>
            </a:avLst>
          </a:prstGeom>
          <a:solidFill>
            <a:srgbClr val="EDF1F0"/>
          </a:solidFill>
          <a:ln/>
        </p:spPr>
      </p:sp>
      <p:sp>
        <p:nvSpPr>
          <p:cNvPr id="11" name="Shape 9"/>
          <p:cNvSpPr/>
          <p:nvPr/>
        </p:nvSpPr>
        <p:spPr>
          <a:xfrm>
            <a:off x="548640" y="2377440"/>
            <a:ext cx="91440" cy="841248"/>
          </a:xfrm>
          <a:prstGeom prst="rect">
            <a:avLst/>
          </a:prstGeom>
          <a:solidFill>
            <a:srgbClr val="4E9C8E"/>
          </a:solidFill>
          <a:ln/>
        </p:spPr>
      </p:sp>
      <p:sp>
        <p:nvSpPr>
          <p:cNvPr id="12" name="Text 10"/>
          <p:cNvSpPr/>
          <p:nvPr/>
        </p:nvSpPr>
        <p:spPr>
          <a:xfrm>
            <a:off x="822960" y="2377440"/>
            <a:ext cx="2926080" cy="841248"/>
          </a:xfrm>
          <a:prstGeom prst="rect">
            <a:avLst/>
          </a:prstGeom>
          <a:noFill/>
          <a:ln/>
        </p:spPr>
        <p:txBody>
          <a:bodyPr wrap="square" lIns="0" tIns="0" rIns="0" bIns="0" rtlCol="0" anchor="ctr"/>
          <a:lstStyle/>
          <a:p>
            <a:pPr indent="0" marL="0">
              <a:buNone/>
            </a:pPr>
            <a:r>
              <a:rPr lang="en-US" sz="1200" b="1" dirty="0">
                <a:solidFill>
                  <a:srgbClr val="4E9C8E"/>
                </a:solidFill>
                <a:latin typeface="Calibri" pitchFamily="34" charset="0"/>
                <a:ea typeface="Calibri" pitchFamily="34" charset="-122"/>
                <a:cs typeface="Calibri" pitchFamily="34" charset="-120"/>
              </a:rPr>
              <a:t>Infrastructure is the driver</a:t>
            </a:r>
            <a:endParaRPr lang="en-US" sz="1200" dirty="0"/>
          </a:p>
        </p:txBody>
      </p:sp>
      <p:sp>
        <p:nvSpPr>
          <p:cNvPr id="13" name="Text 11"/>
          <p:cNvSpPr/>
          <p:nvPr/>
        </p:nvSpPr>
        <p:spPr>
          <a:xfrm>
            <a:off x="3886200" y="2377440"/>
            <a:ext cx="7589520" cy="841248"/>
          </a:xfrm>
          <a:prstGeom prst="rect">
            <a:avLst/>
          </a:prstGeom>
          <a:noFill/>
          <a:ln/>
        </p:spPr>
        <p:txBody>
          <a:bodyPr wrap="square" lIns="0" tIns="0" rIns="0" bIns="0" rtlCol="0" anchor="ctr"/>
          <a:lstStyle/>
          <a:p>
            <a:pPr indent="0" marL="0">
              <a:buNone/>
            </a:pPr>
            <a:r>
              <a:rPr lang="en-US" sz="1050" dirty="0">
                <a:solidFill>
                  <a:srgbClr val="1A2B2F"/>
                </a:solidFill>
                <a:latin typeface="Calibri" pitchFamily="34" charset="0"/>
                <a:ea typeface="Calibri" pitchFamily="34" charset="-122"/>
                <a:cs typeface="Calibri" pitchFamily="34" charset="-120"/>
              </a:rPr>
              <a:t>Waha went from minus eight dollars to positive in weeks because two pipelines came into service. Track construction schedules alongside price.</a:t>
            </a:r>
            <a:endParaRPr lang="en-US" sz="1050" dirty="0"/>
          </a:p>
        </p:txBody>
      </p:sp>
      <p:sp>
        <p:nvSpPr>
          <p:cNvPr id="14" name="Shape 12"/>
          <p:cNvSpPr/>
          <p:nvPr/>
        </p:nvSpPr>
        <p:spPr>
          <a:xfrm>
            <a:off x="548640" y="3291840"/>
            <a:ext cx="11109960" cy="841248"/>
          </a:xfrm>
          <a:prstGeom prst="roundRect">
            <a:avLst>
              <a:gd name="adj" fmla="val 5435"/>
            </a:avLst>
          </a:prstGeom>
          <a:solidFill>
            <a:srgbClr val="F7F9F9"/>
          </a:solidFill>
          <a:ln/>
        </p:spPr>
      </p:sp>
      <p:sp>
        <p:nvSpPr>
          <p:cNvPr id="15" name="Shape 13"/>
          <p:cNvSpPr/>
          <p:nvPr/>
        </p:nvSpPr>
        <p:spPr>
          <a:xfrm>
            <a:off x="548640" y="3291840"/>
            <a:ext cx="91440" cy="841248"/>
          </a:xfrm>
          <a:prstGeom prst="rect">
            <a:avLst/>
          </a:prstGeom>
          <a:solidFill>
            <a:srgbClr val="C1553A"/>
          </a:solidFill>
          <a:ln/>
        </p:spPr>
      </p:sp>
      <p:sp>
        <p:nvSpPr>
          <p:cNvPr id="16" name="Text 14"/>
          <p:cNvSpPr/>
          <p:nvPr/>
        </p:nvSpPr>
        <p:spPr>
          <a:xfrm>
            <a:off x="822960" y="3291840"/>
            <a:ext cx="2926080" cy="841248"/>
          </a:xfrm>
          <a:prstGeom prst="rect">
            <a:avLst/>
          </a:prstGeom>
          <a:noFill/>
          <a:ln/>
        </p:spPr>
        <p:txBody>
          <a:bodyPr wrap="square" lIns="0" tIns="0" rIns="0" bIns="0" rtlCol="0" anchor="ctr"/>
          <a:lstStyle/>
          <a:p>
            <a:pPr indent="0" marL="0">
              <a:buNone/>
            </a:pPr>
            <a:r>
              <a:rPr lang="en-US" sz="1200" b="1" dirty="0">
                <a:solidFill>
                  <a:srgbClr val="C1553A"/>
                </a:solidFill>
                <a:latin typeface="Calibri" pitchFamily="34" charset="0"/>
                <a:ea typeface="Calibri" pitchFamily="34" charset="-122"/>
                <a:cs typeface="Calibri" pitchFamily="34" charset="-120"/>
              </a:rPr>
              <a:t>HHV throughout</a:t>
            </a:r>
            <a:endParaRPr lang="en-US" sz="1200" dirty="0"/>
          </a:p>
        </p:txBody>
      </p:sp>
      <p:sp>
        <p:nvSpPr>
          <p:cNvPr id="17" name="Text 15"/>
          <p:cNvSpPr/>
          <p:nvPr/>
        </p:nvSpPr>
        <p:spPr>
          <a:xfrm>
            <a:off x="3886200" y="3291840"/>
            <a:ext cx="7589520" cy="841248"/>
          </a:xfrm>
          <a:prstGeom prst="rect">
            <a:avLst/>
          </a:prstGeom>
          <a:noFill/>
          <a:ln/>
        </p:spPr>
        <p:txBody>
          <a:bodyPr wrap="square" lIns="0" tIns="0" rIns="0" bIns="0" rtlCol="0" anchor="ctr"/>
          <a:lstStyle/>
          <a:p>
            <a:pPr indent="0" marL="0">
              <a:buNone/>
            </a:pPr>
            <a:r>
              <a:rPr lang="en-US" sz="1050" dirty="0">
                <a:solidFill>
                  <a:srgbClr val="1A2B2F"/>
                </a:solidFill>
                <a:latin typeface="Calibri" pitchFamily="34" charset="0"/>
                <a:ea typeface="Calibri" pitchFamily="34" charset="-122"/>
                <a:cs typeface="Calibri" pitchFamily="34" charset="-120"/>
              </a:rPr>
              <a:t>US gas prices and US heat rates are both HHV. There is no correction factor. Inserting the European one is a 10% error that looks entirely plausible.</a:t>
            </a:r>
            <a:endParaRPr lang="en-US" sz="1050" dirty="0"/>
          </a:p>
        </p:txBody>
      </p:sp>
      <p:sp>
        <p:nvSpPr>
          <p:cNvPr id="18" name="Shape 16"/>
          <p:cNvSpPr/>
          <p:nvPr/>
        </p:nvSpPr>
        <p:spPr>
          <a:xfrm>
            <a:off x="548640" y="4206240"/>
            <a:ext cx="11109960" cy="841248"/>
          </a:xfrm>
          <a:prstGeom prst="roundRect">
            <a:avLst>
              <a:gd name="adj" fmla="val 5435"/>
            </a:avLst>
          </a:prstGeom>
          <a:solidFill>
            <a:srgbClr val="EDF1F0"/>
          </a:solidFill>
          <a:ln/>
        </p:spPr>
      </p:sp>
      <p:sp>
        <p:nvSpPr>
          <p:cNvPr id="19" name="Shape 17"/>
          <p:cNvSpPr/>
          <p:nvPr/>
        </p:nvSpPr>
        <p:spPr>
          <a:xfrm>
            <a:off x="548640" y="4206240"/>
            <a:ext cx="91440" cy="841248"/>
          </a:xfrm>
          <a:prstGeom prst="rect">
            <a:avLst/>
          </a:prstGeom>
          <a:solidFill>
            <a:srgbClr val="E9A13B"/>
          </a:solidFill>
          <a:ln/>
        </p:spPr>
      </p:sp>
      <p:sp>
        <p:nvSpPr>
          <p:cNvPr id="20" name="Text 18"/>
          <p:cNvSpPr/>
          <p:nvPr/>
        </p:nvSpPr>
        <p:spPr>
          <a:xfrm>
            <a:off x="822960" y="4206240"/>
            <a:ext cx="2926080" cy="841248"/>
          </a:xfrm>
          <a:prstGeom prst="rect">
            <a:avLst/>
          </a:prstGeom>
          <a:noFill/>
          <a:ln/>
        </p:spPr>
        <p:txBody>
          <a:bodyPr wrap="square" lIns="0" tIns="0" rIns="0" bIns="0" rtlCol="0" anchor="ctr"/>
          <a:lstStyle/>
          <a:p>
            <a:pPr indent="0" marL="0">
              <a:buNone/>
            </a:pPr>
            <a:r>
              <a:rPr lang="en-US" sz="1200" b="1" dirty="0">
                <a:solidFill>
                  <a:srgbClr val="E9A13B"/>
                </a:solidFill>
                <a:latin typeface="Calibri" pitchFamily="34" charset="0"/>
                <a:ea typeface="Calibri" pitchFamily="34" charset="-122"/>
                <a:cs typeface="Calibri" pitchFamily="34" charset="-120"/>
              </a:rPr>
              <a:t>The export complex links the two programmes</a:t>
            </a:r>
            <a:endParaRPr lang="en-US" sz="1200" dirty="0"/>
          </a:p>
        </p:txBody>
      </p:sp>
      <p:sp>
        <p:nvSpPr>
          <p:cNvPr id="21" name="Text 19"/>
          <p:cNvSpPr/>
          <p:nvPr/>
        </p:nvSpPr>
        <p:spPr>
          <a:xfrm>
            <a:off x="3886200" y="4206240"/>
            <a:ext cx="7589520" cy="841248"/>
          </a:xfrm>
          <a:prstGeom prst="rect">
            <a:avLst/>
          </a:prstGeom>
          <a:noFill/>
          <a:ln/>
        </p:spPr>
        <p:txBody>
          <a:bodyPr wrap="square" lIns="0" tIns="0" rIns="0" bIns="0" rtlCol="0" anchor="ctr"/>
          <a:lstStyle/>
          <a:p>
            <a:pPr indent="0" marL="0">
              <a:buNone/>
            </a:pPr>
            <a:r>
              <a:rPr lang="en-US" sz="1050" dirty="0">
                <a:solidFill>
                  <a:srgbClr val="1A2B2F"/>
                </a:solidFill>
                <a:latin typeface="Calibri" pitchFamily="34" charset="0"/>
                <a:ea typeface="Calibri" pitchFamily="34" charset="-122"/>
                <a:cs typeface="Calibri" pitchFamily="34" charset="-120"/>
              </a:rPr>
              <a:t>A European storage draw now transmits to a Louisiana wellhead through the netback. The EU and Americas curricula stop being independent here.</a:t>
            </a:r>
            <a:endParaRPr lang="en-US" sz="1050" dirty="0"/>
          </a:p>
        </p:txBody>
      </p:sp>
      <p:sp>
        <p:nvSpPr>
          <p:cNvPr id="22" name="Shape 20"/>
          <p:cNvSpPr/>
          <p:nvPr/>
        </p:nvSpPr>
        <p:spPr>
          <a:xfrm>
            <a:off x="548640" y="5120640"/>
            <a:ext cx="11109960" cy="841248"/>
          </a:xfrm>
          <a:prstGeom prst="roundRect">
            <a:avLst>
              <a:gd name="adj" fmla="val 5435"/>
            </a:avLst>
          </a:prstGeom>
          <a:solidFill>
            <a:srgbClr val="F7F9F9"/>
          </a:solidFill>
          <a:ln/>
        </p:spPr>
      </p:sp>
      <p:sp>
        <p:nvSpPr>
          <p:cNvPr id="23" name="Shape 21"/>
          <p:cNvSpPr/>
          <p:nvPr/>
        </p:nvSpPr>
        <p:spPr>
          <a:xfrm>
            <a:off x="548640" y="5120640"/>
            <a:ext cx="91440" cy="841248"/>
          </a:xfrm>
          <a:prstGeom prst="rect">
            <a:avLst/>
          </a:prstGeom>
          <a:solidFill>
            <a:srgbClr val="6E8085"/>
          </a:solidFill>
          <a:ln/>
        </p:spPr>
      </p:sp>
      <p:sp>
        <p:nvSpPr>
          <p:cNvPr id="24" name="Text 22"/>
          <p:cNvSpPr/>
          <p:nvPr/>
        </p:nvSpPr>
        <p:spPr>
          <a:xfrm>
            <a:off x="822960" y="5120640"/>
            <a:ext cx="2926080" cy="841248"/>
          </a:xfrm>
          <a:prstGeom prst="rect">
            <a:avLst/>
          </a:prstGeom>
          <a:noFill/>
          <a:ln/>
        </p:spPr>
        <p:txBody>
          <a:bodyPr wrap="square" lIns="0" tIns="0" rIns="0" bIns="0" rtlCol="0" anchor="ctr"/>
          <a:lstStyle/>
          <a:p>
            <a:pPr indent="0" marL="0">
              <a:buNone/>
            </a:pPr>
            <a:r>
              <a:rPr lang="en-US" sz="1200" b="1" dirty="0">
                <a:solidFill>
                  <a:srgbClr val="6E8085"/>
                </a:solidFill>
                <a:latin typeface="Calibri" pitchFamily="34" charset="0"/>
                <a:ea typeface="Calibri" pitchFamily="34" charset="-122"/>
                <a:cs typeface="Calibri" pitchFamily="34" charset="-120"/>
              </a:rPr>
              <a:t>Expect thinner free data</a:t>
            </a:r>
            <a:endParaRPr lang="en-US" sz="1200" dirty="0"/>
          </a:p>
        </p:txBody>
      </p:sp>
      <p:sp>
        <p:nvSpPr>
          <p:cNvPr id="25" name="Text 23"/>
          <p:cNvSpPr/>
          <p:nvPr/>
        </p:nvSpPr>
        <p:spPr>
          <a:xfrm>
            <a:off x="3886200" y="5120640"/>
            <a:ext cx="7589520" cy="841248"/>
          </a:xfrm>
          <a:prstGeom prst="rect">
            <a:avLst/>
          </a:prstGeom>
          <a:noFill/>
          <a:ln/>
        </p:spPr>
        <p:txBody>
          <a:bodyPr wrap="square" lIns="0" tIns="0" rIns="0" bIns="0" rtlCol="0" anchor="ctr"/>
          <a:lstStyle/>
          <a:p>
            <a:pPr indent="0" marL="0">
              <a:buNone/>
            </a:pPr>
            <a:r>
              <a:rPr lang="en-US" sz="1050" dirty="0">
                <a:solidFill>
                  <a:srgbClr val="1A2B2F"/>
                </a:solidFill>
                <a:latin typeface="Calibri" pitchFamily="34" charset="0"/>
                <a:ea typeface="Calibri" pitchFamily="34" charset="-122"/>
                <a:cs typeface="Calibri" pitchFamily="34" charset="-120"/>
              </a:rPr>
              <a:t>No ENTSOG, no daily site-level storage, licensed regional indices. Plan the gaps rather than searching for endpoints that do not exist.</a:t>
            </a:r>
            <a:endParaRPr lang="en-US" sz="1050" dirty="0"/>
          </a:p>
        </p:txBody>
      </p:sp>
      <p:sp>
        <p:nvSpPr>
          <p:cNvPr id="26" name="Text 24"/>
          <p:cNvSpPr/>
          <p:nvPr/>
        </p:nvSpPr>
        <p:spPr>
          <a:xfrm>
            <a:off x="548640" y="6126480"/>
            <a:ext cx="11109960" cy="365760"/>
          </a:xfrm>
          <a:prstGeom prst="rect">
            <a:avLst/>
          </a:prstGeom>
          <a:noFill/>
          <a:ln/>
        </p:spPr>
        <p:txBody>
          <a:bodyPr wrap="square" lIns="0" tIns="0" rIns="0" bIns="0" rtlCol="0" anchor="ctr"/>
          <a:lstStyle/>
          <a:p>
            <a:pPr indent="0" marL="0">
              <a:buNone/>
            </a:pPr>
            <a:r>
              <a:rPr lang="en-US" sz="1100" b="1" dirty="0">
                <a:solidFill>
                  <a:srgbClr val="C1553A"/>
                </a:solidFill>
                <a:latin typeface="Calibri" pitchFamily="34" charset="0"/>
                <a:ea typeface="Calibri" pitchFamily="34" charset="-122"/>
                <a:cs typeface="Calibri" pitchFamily="34" charset="-120"/>
              </a:rPr>
              <a:t>Next: Batch 1 — PJM, ERCOT and MISO. MISO's public data route is currently BLOCKED and must be resolved before that batch starts.</a:t>
            </a:r>
            <a:endParaRPr lang="en-US" sz="1100" dirty="0"/>
          </a:p>
        </p:txBody>
      </p:sp>
      <p:sp>
        <p:nvSpPr>
          <p:cNvPr id="27" name="Text 25"/>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Americas Energy Programme, Batch 0B. Prepared 30 July 2026. All dated positions verified on that date; verify again at retrieval.</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01</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Henry Hub is a place</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The most important structural difference from TTF, and the one that explains everything downstream</a:t>
            </a:r>
            <a:endParaRPr lang="en-US" sz="1250" dirty="0"/>
          </a:p>
        </p:txBody>
      </p:sp>
      <p:sp>
        <p:nvSpPr>
          <p:cNvPr id="6" name="Shape 4"/>
          <p:cNvSpPr/>
          <p:nvPr/>
        </p:nvSpPr>
        <p:spPr>
          <a:xfrm>
            <a:off x="548640" y="1463040"/>
            <a:ext cx="5486400" cy="1920240"/>
          </a:xfrm>
          <a:prstGeom prst="roundRect">
            <a:avLst>
              <a:gd name="adj" fmla="val 2857"/>
            </a:avLst>
          </a:prstGeom>
          <a:solidFill>
            <a:srgbClr val="C1553A"/>
          </a:solidFill>
          <a:ln/>
        </p:spPr>
      </p:sp>
      <p:sp>
        <p:nvSpPr>
          <p:cNvPr id="7" name="Text 5"/>
          <p:cNvSpPr/>
          <p:nvPr/>
        </p:nvSpPr>
        <p:spPr>
          <a:xfrm>
            <a:off x="777240" y="1572768"/>
            <a:ext cx="5029200" cy="27432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TTF — VIRTUAL</a:t>
            </a:r>
            <a:endParaRPr lang="en-US" sz="1200" dirty="0"/>
          </a:p>
        </p:txBody>
      </p:sp>
      <p:sp>
        <p:nvSpPr>
          <p:cNvPr id="8" name="Text 6"/>
          <p:cNvSpPr/>
          <p:nvPr/>
        </p:nvSpPr>
        <p:spPr>
          <a:xfrm>
            <a:off x="777240" y="1901952"/>
            <a:ext cx="5029200" cy="1371600"/>
          </a:xfrm>
          <a:prstGeom prst="rect">
            <a:avLst/>
          </a:prstGeom>
          <a:noFill/>
          <a:ln/>
        </p:spPr>
        <p:txBody>
          <a:bodyPr wrap="square" lIns="0" tIns="0" rIns="0" bIns="0" rtlCol="0" anchor="ctr"/>
          <a:lstStyle/>
          <a:p>
            <a:pPr indent="0" marL="0">
              <a:buNone/>
            </a:pPr>
            <a:r>
              <a:rPr lang="en-US" sz="1050" dirty="0">
                <a:solidFill>
                  <a:srgbClr val="FCE8E2"/>
                </a:solidFill>
                <a:latin typeface="Calibri" pitchFamily="34" charset="0"/>
                <a:ea typeface="Calibri" pitchFamily="34" charset="-122"/>
                <a:cs typeface="Calibri" pitchFamily="34" charset="-120"/>
              </a:rPr>
              <a:t>A notional balancing point covering the whole Dutch entry-exit zone. Gas is deemed to be at TTF wherever it physically sits. Transport is bought separately as entry and exit capacity, so location and commodity are cleanly separated.</a:t>
            </a:r>
            <a:endParaRPr lang="en-US" sz="1050" dirty="0"/>
          </a:p>
          <a:p>
            <a:pPr indent="0" marL="0">
              <a:buNone/>
            </a:pPr>
            <a:endParaRPr lang="en-US" sz="1050" dirty="0"/>
          </a:p>
          <a:p>
            <a:pPr indent="0" marL="0">
              <a:buNone/>
            </a:pPr>
            <a:r>
              <a:rPr lang="en-US" sz="1050" dirty="0">
                <a:solidFill>
                  <a:srgbClr val="FCE8E2"/>
                </a:solidFill>
                <a:latin typeface="Calibri" pitchFamily="34" charset="0"/>
                <a:ea typeface="Calibri" pitchFamily="34" charset="-122"/>
                <a:cs typeface="Calibri" pitchFamily="34" charset="-120"/>
              </a:rPr>
              <a:t>Depth comes from the zone, not from a pipe.</a:t>
            </a:r>
            <a:endParaRPr lang="en-US" sz="1050" dirty="0"/>
          </a:p>
        </p:txBody>
      </p:sp>
      <p:sp>
        <p:nvSpPr>
          <p:cNvPr id="9" name="Shape 7"/>
          <p:cNvSpPr/>
          <p:nvPr/>
        </p:nvSpPr>
        <p:spPr>
          <a:xfrm>
            <a:off x="6172200" y="1463040"/>
            <a:ext cx="5486400" cy="1920240"/>
          </a:xfrm>
          <a:prstGeom prst="roundRect">
            <a:avLst>
              <a:gd name="adj" fmla="val 2857"/>
            </a:avLst>
          </a:prstGeom>
          <a:solidFill>
            <a:srgbClr val="10323A"/>
          </a:solidFill>
          <a:ln/>
        </p:spPr>
      </p:sp>
      <p:sp>
        <p:nvSpPr>
          <p:cNvPr id="10" name="Text 8"/>
          <p:cNvSpPr/>
          <p:nvPr/>
        </p:nvSpPr>
        <p:spPr>
          <a:xfrm>
            <a:off x="6400800" y="1572768"/>
            <a:ext cx="5029200" cy="27432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HENRY HUB — PHYSICAL</a:t>
            </a:r>
            <a:endParaRPr lang="en-US" sz="1200" dirty="0"/>
          </a:p>
        </p:txBody>
      </p:sp>
      <p:sp>
        <p:nvSpPr>
          <p:cNvPr id="11" name="Text 9"/>
          <p:cNvSpPr/>
          <p:nvPr/>
        </p:nvSpPr>
        <p:spPr>
          <a:xfrm>
            <a:off x="6400800" y="1901952"/>
            <a:ext cx="5029200" cy="1371600"/>
          </a:xfrm>
          <a:prstGeom prst="rect">
            <a:avLst/>
          </a:prstGeom>
          <a:noFill/>
          <a:ln/>
        </p:spPr>
        <p:txBody>
          <a:bodyPr wrap="square" lIns="0" tIns="0" rIns="0" bIns="0" rtlCol="0" anchor="ctr"/>
          <a:lstStyle/>
          <a:p>
            <a:pPr indent="0" marL="0">
              <a:buNone/>
            </a:pPr>
            <a:r>
              <a:rPr lang="en-US" sz="1050" dirty="0">
                <a:solidFill>
                  <a:srgbClr val="C7D4D3"/>
                </a:solidFill>
                <a:latin typeface="Calibri" pitchFamily="34" charset="0"/>
                <a:ea typeface="Calibri" pitchFamily="34" charset="-122"/>
                <a:cs typeface="Calibri" pitchFamily="34" charset="-120"/>
              </a:rPr>
              <a:t>An actual interconnect in Erath, Louisiana, where a dozen interstate and intrastate pipelines meet. Delivery means delivery, there. Everywhere else in North America is priced as a differential to it.</a:t>
            </a:r>
            <a:endParaRPr lang="en-US" sz="1050" dirty="0"/>
          </a:p>
          <a:p>
            <a:pPr indent="0" marL="0">
              <a:buNone/>
            </a:pPr>
            <a:endParaRPr lang="en-US" sz="1050" dirty="0"/>
          </a:p>
          <a:p>
            <a:pPr indent="0" marL="0">
              <a:buNone/>
            </a:pPr>
            <a:r>
              <a:rPr lang="en-US" sz="1050" dirty="0">
                <a:solidFill>
                  <a:srgbClr val="C7D4D3"/>
                </a:solidFill>
                <a:latin typeface="Calibri" pitchFamily="34" charset="0"/>
                <a:ea typeface="Calibri" pitchFamily="34" charset="-122"/>
                <a:cs typeface="Calibri" pitchFamily="34" charset="-120"/>
              </a:rPr>
              <a:t>Depth comes from the pipes that physically converge.</a:t>
            </a:r>
            <a:endParaRPr lang="en-US" sz="1050" dirty="0"/>
          </a:p>
        </p:txBody>
      </p:sp>
      <p:sp>
        <p:nvSpPr>
          <p:cNvPr id="12" name="Shape 10"/>
          <p:cNvSpPr/>
          <p:nvPr/>
        </p:nvSpPr>
        <p:spPr>
          <a:xfrm>
            <a:off x="548640" y="3566160"/>
            <a:ext cx="5486400" cy="1371600"/>
          </a:xfrm>
          <a:prstGeom prst="roundRect">
            <a:avLst>
              <a:gd name="adj" fmla="val 4000"/>
            </a:avLst>
          </a:prstGeom>
          <a:solidFill>
            <a:srgbClr val="EDF1F0"/>
          </a:solidFill>
          <a:ln/>
        </p:spPr>
      </p:sp>
      <p:sp>
        <p:nvSpPr>
          <p:cNvPr id="13" name="Text 11"/>
          <p:cNvSpPr/>
          <p:nvPr/>
        </p:nvSpPr>
        <p:spPr>
          <a:xfrm>
            <a:off x="749808" y="3694176"/>
            <a:ext cx="5084064" cy="310896"/>
          </a:xfrm>
          <a:prstGeom prst="rect">
            <a:avLst/>
          </a:prstGeom>
          <a:noFill/>
          <a:ln/>
        </p:spPr>
        <p:txBody>
          <a:bodyPr wrap="square" lIns="0" tIns="0" rIns="0" bIns="0" rtlCol="0" anchor="ctr"/>
          <a:lstStyle/>
          <a:p>
            <a:pPr indent="0" marL="0">
              <a:buNone/>
            </a:pPr>
            <a:r>
              <a:rPr lang="en-US" sz="1250" b="1" dirty="0">
                <a:solidFill>
                  <a:srgbClr val="E9A13B"/>
                </a:solidFill>
                <a:latin typeface="Calibri" pitchFamily="34" charset="0"/>
                <a:ea typeface="Calibri" pitchFamily="34" charset="-122"/>
                <a:cs typeface="Calibri" pitchFamily="34" charset="-120"/>
              </a:rPr>
              <a:t>Why it became the benchmark</a:t>
            </a:r>
            <a:endParaRPr lang="en-US" sz="1250" dirty="0"/>
          </a:p>
        </p:txBody>
      </p:sp>
      <p:sp>
        <p:nvSpPr>
          <p:cNvPr id="14" name="Text 12"/>
          <p:cNvSpPr/>
          <p:nvPr/>
        </p:nvSpPr>
        <p:spPr>
          <a:xfrm>
            <a:off x="749808" y="4023360"/>
            <a:ext cx="5084064" cy="74980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Convergence of pipelines, proximity to Gulf production and storage, and a NYMEX futures contract that has settled against it since 1990. Liquidity begat liquidity - the contract made the point important as much as the point made the contract.</a:t>
            </a:r>
            <a:endParaRPr lang="en-US" sz="1000" dirty="0"/>
          </a:p>
        </p:txBody>
      </p:sp>
      <p:sp>
        <p:nvSpPr>
          <p:cNvPr id="15" name="Shape 13"/>
          <p:cNvSpPr/>
          <p:nvPr/>
        </p:nvSpPr>
        <p:spPr>
          <a:xfrm>
            <a:off x="6172200" y="3566160"/>
            <a:ext cx="5486400" cy="1371600"/>
          </a:xfrm>
          <a:prstGeom prst="roundRect">
            <a:avLst>
              <a:gd name="adj" fmla="val 4000"/>
            </a:avLst>
          </a:prstGeom>
          <a:solidFill>
            <a:srgbClr val="EDF1F0"/>
          </a:solidFill>
          <a:ln/>
        </p:spPr>
      </p:sp>
      <p:sp>
        <p:nvSpPr>
          <p:cNvPr id="16" name="Text 14"/>
          <p:cNvSpPr/>
          <p:nvPr/>
        </p:nvSpPr>
        <p:spPr>
          <a:xfrm>
            <a:off x="6373368" y="3694176"/>
            <a:ext cx="508406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And why that is now changing</a:t>
            </a:r>
            <a:endParaRPr lang="en-US" sz="1250" dirty="0"/>
          </a:p>
        </p:txBody>
      </p:sp>
      <p:sp>
        <p:nvSpPr>
          <p:cNvPr id="17" name="Text 15"/>
          <p:cNvSpPr/>
          <p:nvPr/>
        </p:nvSpPr>
        <p:spPr>
          <a:xfrm>
            <a:off x="6373368" y="4023360"/>
            <a:ext cx="5084064" cy="74980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Henry Hub sits inside the pipeline network feeding the largest LNG export complex in the world. Export pull increasingly sets the marginal call on US gas, so a cargo decision in Europe or Asia transmits back to a Louisiana wellhead within the same trading day.</a:t>
            </a:r>
            <a:endParaRPr lang="en-US" sz="1000" dirty="0"/>
          </a:p>
        </p:txBody>
      </p:sp>
      <p:sp>
        <p:nvSpPr>
          <p:cNvPr id="18" name="Text 16"/>
          <p:cNvSpPr/>
          <p:nvPr/>
        </p:nvSpPr>
        <p:spPr>
          <a:xfrm>
            <a:off x="548640" y="5120640"/>
            <a:ext cx="11109960" cy="640080"/>
          </a:xfrm>
          <a:prstGeom prst="rect">
            <a:avLst/>
          </a:prstGeom>
          <a:noFill/>
          <a:ln/>
        </p:spPr>
        <p:txBody>
          <a:bodyPr wrap="square" lIns="0" tIns="0" rIns="0" bIns="0" rtlCol="0" anchor="ctr"/>
          <a:lstStyle/>
          <a:p>
            <a:pPr indent="0" marL="0">
              <a:buNone/>
            </a:pPr>
            <a:r>
              <a:rPr lang="en-US" sz="1200" i="1" dirty="0">
                <a:solidFill>
                  <a:srgbClr val="1A2B2F"/>
                </a:solidFill>
                <a:latin typeface="Calibri" pitchFamily="34" charset="0"/>
                <a:ea typeface="Calibri" pitchFamily="34" charset="-122"/>
                <a:cs typeface="Calibri" pitchFamily="34" charset="-120"/>
              </a:rPr>
              <a:t>The practical consequence: in Europe you ask what the price is. In North America you ask what the price is where, and the second half of that question is where the money is.</a:t>
            </a:r>
            <a:endParaRPr lang="en-US" sz="1200" dirty="0"/>
          </a:p>
        </p:txBody>
      </p:sp>
      <p:sp>
        <p:nvSpPr>
          <p:cNvPr id="19" name="Text 17"/>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EIA natural gas market documentation; CME Henry Hub (NG) contract specification. Accessed 30-Jul-2026.</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02</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Point-to-point capacity, unbundled since 1992</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FERC Order 636 separated the commodity from the transport, and created the market as it exists today</a:t>
            </a:r>
            <a:endParaRPr lang="en-US" sz="1250" dirty="0"/>
          </a:p>
        </p:txBody>
      </p:sp>
      <p:sp>
        <p:nvSpPr>
          <p:cNvPr id="6" name="Shape 4"/>
          <p:cNvSpPr/>
          <p:nvPr/>
        </p:nvSpPr>
        <p:spPr>
          <a:xfrm>
            <a:off x="548640" y="1463040"/>
            <a:ext cx="7040880" cy="932688"/>
          </a:xfrm>
          <a:prstGeom prst="roundRect">
            <a:avLst>
              <a:gd name="adj" fmla="val 5882"/>
            </a:avLst>
          </a:prstGeom>
          <a:solidFill>
            <a:srgbClr val="10323A"/>
          </a:solidFill>
          <a:ln/>
        </p:spPr>
      </p:sp>
      <p:sp>
        <p:nvSpPr>
          <p:cNvPr id="7" name="Text 5"/>
          <p:cNvSpPr/>
          <p:nvPr/>
        </p:nvSpPr>
        <p:spPr>
          <a:xfrm>
            <a:off x="777240" y="1563624"/>
            <a:ext cx="6583680" cy="292608"/>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FERC Order 636 (1992) — unbundling</a:t>
            </a:r>
            <a:endParaRPr lang="en-US" sz="1300" dirty="0"/>
          </a:p>
        </p:txBody>
      </p:sp>
      <p:sp>
        <p:nvSpPr>
          <p:cNvPr id="8" name="Text 6"/>
          <p:cNvSpPr/>
          <p:nvPr/>
        </p:nvSpPr>
        <p:spPr>
          <a:xfrm>
            <a:off x="777240" y="1874520"/>
            <a:ext cx="6583680" cy="402336"/>
          </a:xfrm>
          <a:prstGeom prst="rect">
            <a:avLst/>
          </a:prstGeom>
          <a:noFill/>
          <a:ln/>
        </p:spPr>
        <p:txBody>
          <a:bodyPr wrap="square" lIns="0" tIns="0" rIns="0" bIns="0" rtlCol="0" anchor="t"/>
          <a:lstStyle/>
          <a:p>
            <a:pPr indent="0" marL="0">
              <a:buNone/>
            </a:pPr>
            <a:r>
              <a:rPr lang="en-US" sz="950" dirty="0">
                <a:solidFill>
                  <a:srgbClr val="E4ECEB"/>
                </a:solidFill>
                <a:latin typeface="Calibri" pitchFamily="34" charset="0"/>
                <a:ea typeface="Calibri" pitchFamily="34" charset="-122"/>
                <a:cs typeface="Calibri" pitchFamily="34" charset="-120"/>
              </a:rPr>
              <a:t>Interstate pipelines became transporters only. They may no longer sell the gas they move. Merchant function separated from transport function.</a:t>
            </a:r>
            <a:endParaRPr lang="en-US" sz="950" dirty="0"/>
          </a:p>
        </p:txBody>
      </p:sp>
      <p:sp>
        <p:nvSpPr>
          <p:cNvPr id="9" name="Shape 7"/>
          <p:cNvSpPr/>
          <p:nvPr/>
        </p:nvSpPr>
        <p:spPr>
          <a:xfrm>
            <a:off x="548640" y="2505456"/>
            <a:ext cx="7040880" cy="932688"/>
          </a:xfrm>
          <a:prstGeom prst="roundRect">
            <a:avLst>
              <a:gd name="adj" fmla="val 5882"/>
            </a:avLst>
          </a:prstGeom>
          <a:solidFill>
            <a:srgbClr val="4E9C8E"/>
          </a:solidFill>
          <a:ln/>
        </p:spPr>
      </p:sp>
      <p:sp>
        <p:nvSpPr>
          <p:cNvPr id="10" name="Text 8"/>
          <p:cNvSpPr/>
          <p:nvPr/>
        </p:nvSpPr>
        <p:spPr>
          <a:xfrm>
            <a:off x="777240" y="2606040"/>
            <a:ext cx="6583680" cy="292608"/>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Firm and interruptible capacity</a:t>
            </a:r>
            <a:endParaRPr lang="en-US" sz="1300" dirty="0"/>
          </a:p>
        </p:txBody>
      </p:sp>
      <p:sp>
        <p:nvSpPr>
          <p:cNvPr id="11" name="Text 9"/>
          <p:cNvSpPr/>
          <p:nvPr/>
        </p:nvSpPr>
        <p:spPr>
          <a:xfrm>
            <a:off x="777240" y="2916936"/>
            <a:ext cx="6583680" cy="402336"/>
          </a:xfrm>
          <a:prstGeom prst="rect">
            <a:avLst/>
          </a:prstGeom>
          <a:noFill/>
          <a:ln/>
        </p:spPr>
        <p:txBody>
          <a:bodyPr wrap="square" lIns="0" tIns="0" rIns="0" bIns="0" rtlCol="0" anchor="t"/>
          <a:lstStyle/>
          <a:p>
            <a:pPr indent="0" marL="0">
              <a:buNone/>
            </a:pPr>
            <a:r>
              <a:rPr lang="en-US" sz="950" dirty="0">
                <a:solidFill>
                  <a:srgbClr val="E4ECEB"/>
                </a:solidFill>
                <a:latin typeface="Calibri" pitchFamily="34" charset="0"/>
                <a:ea typeface="Calibri" pitchFamily="34" charset="-122"/>
                <a:cs typeface="Calibri" pitchFamily="34" charset="-120"/>
              </a:rPr>
              <a:t>Shippers contract for firm capacity between a receipt point and a delivery point, for a term, at a FERC-regulated maximum rate.</a:t>
            </a:r>
            <a:endParaRPr lang="en-US" sz="950" dirty="0"/>
          </a:p>
        </p:txBody>
      </p:sp>
      <p:sp>
        <p:nvSpPr>
          <p:cNvPr id="12" name="Shape 10"/>
          <p:cNvSpPr/>
          <p:nvPr/>
        </p:nvSpPr>
        <p:spPr>
          <a:xfrm>
            <a:off x="548640" y="3547872"/>
            <a:ext cx="7040880" cy="932688"/>
          </a:xfrm>
          <a:prstGeom prst="roundRect">
            <a:avLst>
              <a:gd name="adj" fmla="val 5882"/>
            </a:avLst>
          </a:prstGeom>
          <a:solidFill>
            <a:srgbClr val="6E8085"/>
          </a:solidFill>
          <a:ln/>
        </p:spPr>
      </p:sp>
      <p:sp>
        <p:nvSpPr>
          <p:cNvPr id="13" name="Text 11"/>
          <p:cNvSpPr/>
          <p:nvPr/>
        </p:nvSpPr>
        <p:spPr>
          <a:xfrm>
            <a:off x="777240" y="3648456"/>
            <a:ext cx="6583680" cy="292608"/>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Capacity release</a:t>
            </a:r>
            <a:endParaRPr lang="en-US" sz="1300" dirty="0"/>
          </a:p>
        </p:txBody>
      </p:sp>
      <p:sp>
        <p:nvSpPr>
          <p:cNvPr id="14" name="Text 12"/>
          <p:cNvSpPr/>
          <p:nvPr/>
        </p:nvSpPr>
        <p:spPr>
          <a:xfrm>
            <a:off x="777240" y="3959352"/>
            <a:ext cx="6583680" cy="402336"/>
          </a:xfrm>
          <a:prstGeom prst="rect">
            <a:avLst/>
          </a:prstGeom>
          <a:noFill/>
          <a:ln/>
        </p:spPr>
        <p:txBody>
          <a:bodyPr wrap="square" lIns="0" tIns="0" rIns="0" bIns="0" rtlCol="0" anchor="t"/>
          <a:lstStyle/>
          <a:p>
            <a:pPr indent="0" marL="0">
              <a:buNone/>
            </a:pPr>
            <a:r>
              <a:rPr lang="en-US" sz="950" dirty="0">
                <a:solidFill>
                  <a:srgbClr val="E4ECEB"/>
                </a:solidFill>
                <a:latin typeface="Calibri" pitchFamily="34" charset="0"/>
                <a:ea typeface="Calibri" pitchFamily="34" charset="-122"/>
                <a:cs typeface="Calibri" pitchFamily="34" charset="-120"/>
              </a:rPr>
              <a:t>Firm shippers may resell unused capacity in a regulated secondary market. This is where much of the short-term transport value actually clears.</a:t>
            </a:r>
            <a:endParaRPr lang="en-US" sz="950" dirty="0"/>
          </a:p>
        </p:txBody>
      </p:sp>
      <p:sp>
        <p:nvSpPr>
          <p:cNvPr id="15" name="Shape 13"/>
          <p:cNvSpPr/>
          <p:nvPr/>
        </p:nvSpPr>
        <p:spPr>
          <a:xfrm>
            <a:off x="548640" y="4590288"/>
            <a:ext cx="7040880" cy="932688"/>
          </a:xfrm>
          <a:prstGeom prst="roundRect">
            <a:avLst>
              <a:gd name="adj" fmla="val 5882"/>
            </a:avLst>
          </a:prstGeom>
          <a:solidFill>
            <a:srgbClr val="C1553A"/>
          </a:solidFill>
          <a:ln/>
        </p:spPr>
      </p:sp>
      <p:sp>
        <p:nvSpPr>
          <p:cNvPr id="16" name="Text 14"/>
          <p:cNvSpPr/>
          <p:nvPr/>
        </p:nvSpPr>
        <p:spPr>
          <a:xfrm>
            <a:off x="777240" y="4690872"/>
            <a:ext cx="6583680" cy="292608"/>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Electronic Bulletin Boards</a:t>
            </a:r>
            <a:endParaRPr lang="en-US" sz="1300" dirty="0"/>
          </a:p>
        </p:txBody>
      </p:sp>
      <p:sp>
        <p:nvSpPr>
          <p:cNvPr id="17" name="Text 15"/>
          <p:cNvSpPr/>
          <p:nvPr/>
        </p:nvSpPr>
        <p:spPr>
          <a:xfrm>
            <a:off x="777240" y="5001768"/>
            <a:ext cx="6583680" cy="402336"/>
          </a:xfrm>
          <a:prstGeom prst="rect">
            <a:avLst/>
          </a:prstGeom>
          <a:noFill/>
          <a:ln/>
        </p:spPr>
        <p:txBody>
          <a:bodyPr wrap="square" lIns="0" tIns="0" rIns="0" bIns="0" rtlCol="0" anchor="t"/>
          <a:lstStyle/>
          <a:p>
            <a:pPr indent="0" marL="0">
              <a:buNone/>
            </a:pPr>
            <a:r>
              <a:rPr lang="en-US" sz="950" dirty="0">
                <a:solidFill>
                  <a:srgbClr val="E4ECEB"/>
                </a:solidFill>
                <a:latin typeface="Calibri" pitchFamily="34" charset="0"/>
                <a:ea typeface="Calibri" pitchFamily="34" charset="-122"/>
                <a:cs typeface="Calibri" pitchFamily="34" charset="-120"/>
              </a:rPr>
              <a:t>Every interstate pipeline must post capacity, scheduled flows, notices and constraints publicly — on its own EBB, in its own format.</a:t>
            </a:r>
            <a:endParaRPr lang="en-US" sz="950" dirty="0"/>
          </a:p>
        </p:txBody>
      </p:sp>
      <p:sp>
        <p:nvSpPr>
          <p:cNvPr id="18" name="Shape 16"/>
          <p:cNvSpPr/>
          <p:nvPr/>
        </p:nvSpPr>
        <p:spPr>
          <a:xfrm>
            <a:off x="7863840" y="1463040"/>
            <a:ext cx="3794760" cy="2011680"/>
          </a:xfrm>
          <a:prstGeom prst="roundRect">
            <a:avLst>
              <a:gd name="adj" fmla="val 2727"/>
            </a:avLst>
          </a:prstGeom>
          <a:solidFill>
            <a:srgbClr val="EDF1F0"/>
          </a:solidFill>
          <a:ln/>
        </p:spPr>
      </p:sp>
      <p:sp>
        <p:nvSpPr>
          <p:cNvPr id="19" name="Text 17"/>
          <p:cNvSpPr/>
          <p:nvPr/>
        </p:nvSpPr>
        <p:spPr>
          <a:xfrm>
            <a:off x="8065008" y="1591056"/>
            <a:ext cx="3392424" cy="310896"/>
          </a:xfrm>
          <a:prstGeom prst="rect">
            <a:avLst/>
          </a:prstGeom>
          <a:noFill/>
          <a:ln/>
        </p:spPr>
        <p:txBody>
          <a:bodyPr wrap="square" lIns="0" tIns="0" rIns="0" bIns="0" rtlCol="0" anchor="ctr"/>
          <a:lstStyle/>
          <a:p>
            <a:pPr indent="0" marL="0">
              <a:buNone/>
            </a:pPr>
            <a:r>
              <a:rPr lang="en-US" sz="1250" b="1" dirty="0">
                <a:solidFill>
                  <a:srgbClr val="C1553A"/>
                </a:solidFill>
                <a:latin typeface="Calibri" pitchFamily="34" charset="0"/>
                <a:ea typeface="Calibri" pitchFamily="34" charset="-122"/>
                <a:cs typeface="Calibri" pitchFamily="34" charset="-120"/>
              </a:rPr>
              <a:t>There is no ENTSOG here</a:t>
            </a:r>
            <a:endParaRPr lang="en-US" sz="1250" dirty="0"/>
          </a:p>
        </p:txBody>
      </p:sp>
      <p:sp>
        <p:nvSpPr>
          <p:cNvPr id="20" name="Text 18"/>
          <p:cNvSpPr/>
          <p:nvPr/>
        </p:nvSpPr>
        <p:spPr>
          <a:xfrm>
            <a:off x="8065008" y="1920240"/>
            <a:ext cx="3392424" cy="138988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ENTSOG aggregates European transparency into one platform with one schema. North America has no equivalent. Each pipeline runs its own EBB with its own layout, so there is no single API for continental pipeline flows — and that is a permanent DATA GAP in this programme, not a temporary one.</a:t>
            </a:r>
            <a:endParaRPr lang="en-US" sz="1000" dirty="0"/>
          </a:p>
        </p:txBody>
      </p:sp>
      <p:sp>
        <p:nvSpPr>
          <p:cNvPr id="21" name="Shape 19"/>
          <p:cNvSpPr/>
          <p:nvPr/>
        </p:nvSpPr>
        <p:spPr>
          <a:xfrm>
            <a:off x="7863840" y="3611880"/>
            <a:ext cx="3794760" cy="2011680"/>
          </a:xfrm>
          <a:prstGeom prst="roundRect">
            <a:avLst>
              <a:gd name="adj" fmla="val 2727"/>
            </a:avLst>
          </a:prstGeom>
          <a:solidFill>
            <a:srgbClr val="EDF1F0"/>
          </a:solidFill>
          <a:ln/>
        </p:spPr>
      </p:sp>
      <p:sp>
        <p:nvSpPr>
          <p:cNvPr id="22" name="Text 20"/>
          <p:cNvSpPr/>
          <p:nvPr/>
        </p:nvSpPr>
        <p:spPr>
          <a:xfrm>
            <a:off x="8065008" y="3739896"/>
            <a:ext cx="339242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What a European reader should notice</a:t>
            </a:r>
            <a:endParaRPr lang="en-US" sz="1250" dirty="0"/>
          </a:p>
        </p:txBody>
      </p:sp>
      <p:sp>
        <p:nvSpPr>
          <p:cNvPr id="23" name="Text 21"/>
          <p:cNvSpPr/>
          <p:nvPr/>
        </p:nvSpPr>
        <p:spPr>
          <a:xfrm>
            <a:off x="8065008" y="4069080"/>
            <a:ext cx="3392424" cy="138988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Entry-exit means you buy the right to put gas in and take it out, anywhere in the zone. Point-to-point means you buy the right to move gas from A to B specifically. If B is not where you need it, your capacity is worthless to you — but sellable to someone else.</a:t>
            </a:r>
            <a:endParaRPr lang="en-US" sz="1000" dirty="0"/>
          </a:p>
        </p:txBody>
      </p:sp>
      <p:sp>
        <p:nvSpPr>
          <p:cNvPr id="24" name="Text 22"/>
          <p:cNvSpPr/>
          <p:nvPr/>
        </p:nvSpPr>
        <p:spPr>
          <a:xfrm>
            <a:off x="548640" y="5623560"/>
            <a:ext cx="11109960" cy="548640"/>
          </a:xfrm>
          <a:prstGeom prst="rect">
            <a:avLst/>
          </a:prstGeom>
          <a:noFill/>
          <a:ln/>
        </p:spPr>
        <p:txBody>
          <a:bodyPr wrap="square" lIns="0" tIns="0" rIns="0" bIns="0" rtlCol="0" anchor="ctr"/>
          <a:lstStyle/>
          <a:p>
            <a:pPr indent="0" marL="0">
              <a:buNone/>
            </a:pPr>
            <a:r>
              <a:rPr lang="en-US" sz="1200" i="1" dirty="0">
                <a:solidFill>
                  <a:srgbClr val="1A2B2F"/>
                </a:solidFill>
                <a:latin typeface="Calibri" pitchFamily="34" charset="0"/>
                <a:ea typeface="Calibri" pitchFamily="34" charset="-122"/>
                <a:cs typeface="Calibri" pitchFamily="34" charset="-120"/>
              </a:rPr>
              <a:t>The corollary: transport capacity is itself an asset with option value. A firm path from the Permian to the Gulf was worth more than the gas flowing through it for most of the first half of 2026.</a:t>
            </a:r>
            <a:endParaRPr lang="en-US" sz="1200" dirty="0"/>
          </a:p>
        </p:txBody>
      </p:sp>
      <p:sp>
        <p:nvSpPr>
          <p:cNvPr id="25" name="Text 23"/>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FERC Order 636 (1992) and subsequent orders; NAESB business practice standards; interstate pipeline tariffs. Accessed 30-Jul-2026.</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03</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Basis is the trade</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The benchmark tells you almost nothing about what gas is worth where you need it</a:t>
            </a:r>
            <a:endParaRPr lang="en-US" sz="1250" dirty="0"/>
          </a:p>
        </p:txBody>
      </p:sp>
      <p:sp>
        <p:nvSpPr>
          <p:cNvPr id="6" name="Shape 4"/>
          <p:cNvSpPr/>
          <p:nvPr/>
        </p:nvSpPr>
        <p:spPr>
          <a:xfrm>
            <a:off x="548640" y="1463040"/>
            <a:ext cx="11109960" cy="777240"/>
          </a:xfrm>
          <a:prstGeom prst="roundRect">
            <a:avLst>
              <a:gd name="adj" fmla="val 7059"/>
            </a:avLst>
          </a:prstGeom>
          <a:solidFill>
            <a:srgbClr val="0A2126"/>
          </a:solidFill>
          <a:ln/>
        </p:spPr>
      </p:sp>
      <p:sp>
        <p:nvSpPr>
          <p:cNvPr id="7" name="Text 5"/>
          <p:cNvSpPr/>
          <p:nvPr/>
        </p:nvSpPr>
        <p:spPr>
          <a:xfrm>
            <a:off x="777240" y="1572768"/>
            <a:ext cx="10607040" cy="548640"/>
          </a:xfrm>
          <a:prstGeom prst="rect">
            <a:avLst/>
          </a:prstGeom>
          <a:noFill/>
          <a:ln/>
        </p:spPr>
        <p:txBody>
          <a:bodyPr wrap="square" lIns="0" tIns="0" rIns="0" bIns="0" rtlCol="0" anchor="ctr"/>
          <a:lstStyle/>
          <a:p>
            <a:pPr indent="0" marL="0">
              <a:buNone/>
            </a:pPr>
            <a:r>
              <a:rPr lang="en-US" sz="1500" b="1" dirty="0">
                <a:solidFill>
                  <a:srgbClr val="FFFFFF"/>
                </a:solidFill>
                <a:latin typeface="Cambria" pitchFamily="34" charset="0"/>
                <a:ea typeface="Cambria" pitchFamily="34" charset="-122"/>
                <a:cs typeface="Cambria" pitchFamily="34" charset="-120"/>
              </a:rPr>
              <a:t>Basis  =  Price at a delivery point  −  Henry Hub.    Traded as a separate instrument, quoted in cents or dollars per MMBtu, with its own curve and its own volatility.</a:t>
            </a:r>
            <a:endParaRPr lang="en-US" sz="15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48640" y="2468880"/>
          <a:ext cx="7223760" cy="914400"/>
        </p:xfrm>
        <a:graphic>
          <a:graphicData uri="http://schemas.openxmlformats.org/drawingml/2006/table">
            <a:tbl>
              <a:tblPr/>
              <a:tblGrid>
                <a:gridCol w="1371600"/>
                <a:gridCol w="1554480"/>
                <a:gridCol w="4297680"/>
              </a:tblGrid>
              <a:tr h="0">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Hub</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Where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What drives its basis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Waha</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Permian, West Texas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Associated gas volume versus takeaway capacity. Goes deeply negative when the pipes fill.</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AECO / NIT</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Alberta</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Egress to the US and to LNG Canada; storage cycling; an FX leg on top.</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Algonquin Citygate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Boston</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Winter heating load competing with power burn on a constrained pipe. Blows out on cold days.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Transco Zone 6 NY</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New York City</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Same dynamic; moratoria on new pipeline capacity into the city.</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SoCal Border</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Southern California</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Storage availability at Aliso Canyon; hydro conditions; import path maintenance.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Chicago Citygate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Midwest</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A relatively well-supplied crossroads — basis is usually narrow, which is itself informative.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bl>
          </a:graphicData>
        </a:graphic>
      </p:graphicFrame>
      <p:sp>
        <p:nvSpPr>
          <p:cNvPr id="9" name="Shape 6"/>
          <p:cNvSpPr/>
          <p:nvPr/>
        </p:nvSpPr>
        <p:spPr>
          <a:xfrm>
            <a:off x="8046720" y="2468880"/>
            <a:ext cx="3611880" cy="1920240"/>
          </a:xfrm>
          <a:prstGeom prst="roundRect">
            <a:avLst>
              <a:gd name="adj" fmla="val 2857"/>
            </a:avLst>
          </a:prstGeom>
          <a:solidFill>
            <a:srgbClr val="EDF1F0"/>
          </a:solidFill>
          <a:ln/>
        </p:spPr>
      </p:sp>
      <p:sp>
        <p:nvSpPr>
          <p:cNvPr id="10" name="Text 7"/>
          <p:cNvSpPr/>
          <p:nvPr/>
        </p:nvSpPr>
        <p:spPr>
          <a:xfrm>
            <a:off x="8247888" y="2596896"/>
            <a:ext cx="3209544" cy="310896"/>
          </a:xfrm>
          <a:prstGeom prst="rect">
            <a:avLst/>
          </a:prstGeom>
          <a:noFill/>
          <a:ln/>
        </p:spPr>
        <p:txBody>
          <a:bodyPr wrap="square" lIns="0" tIns="0" rIns="0" bIns="0" rtlCol="0" anchor="ctr"/>
          <a:lstStyle/>
          <a:p>
            <a:pPr indent="0" marL="0">
              <a:buNone/>
            </a:pPr>
            <a:r>
              <a:rPr lang="en-US" sz="1250" b="1" dirty="0">
                <a:solidFill>
                  <a:srgbClr val="E9A13B"/>
                </a:solidFill>
                <a:latin typeface="Calibri" pitchFamily="34" charset="0"/>
                <a:ea typeface="Calibri" pitchFamily="34" charset="-122"/>
                <a:cs typeface="Calibri" pitchFamily="34" charset="-120"/>
              </a:rPr>
              <a:t>Basis is not a spread of two liquid prices</a:t>
            </a:r>
            <a:endParaRPr lang="en-US" sz="1250" dirty="0"/>
          </a:p>
        </p:txBody>
      </p:sp>
      <p:sp>
        <p:nvSpPr>
          <p:cNvPr id="11" name="Text 8"/>
          <p:cNvSpPr/>
          <p:nvPr/>
        </p:nvSpPr>
        <p:spPr>
          <a:xfrm>
            <a:off x="8247888" y="2926080"/>
            <a:ext cx="3209544" cy="129844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It is quoted, cleared and hedged directly. You do not construct it from two flat-price legs — you trade the differential itself, which is why its volatility can exceed the volatility of either leg.</a:t>
            </a:r>
            <a:endParaRPr lang="en-US" sz="1000" dirty="0"/>
          </a:p>
        </p:txBody>
      </p:sp>
      <p:sp>
        <p:nvSpPr>
          <p:cNvPr id="12" name="Shape 9"/>
          <p:cNvSpPr/>
          <p:nvPr/>
        </p:nvSpPr>
        <p:spPr>
          <a:xfrm>
            <a:off x="8046720" y="4526280"/>
            <a:ext cx="3611880" cy="1691640"/>
          </a:xfrm>
          <a:prstGeom prst="roundRect">
            <a:avLst>
              <a:gd name="adj" fmla="val 3243"/>
            </a:avLst>
          </a:prstGeom>
          <a:solidFill>
            <a:srgbClr val="EDF1F0"/>
          </a:solidFill>
          <a:ln/>
        </p:spPr>
      </p:sp>
      <p:sp>
        <p:nvSpPr>
          <p:cNvPr id="13" name="Text 10"/>
          <p:cNvSpPr/>
          <p:nvPr/>
        </p:nvSpPr>
        <p:spPr>
          <a:xfrm>
            <a:off x="8247888" y="4654296"/>
            <a:ext cx="3209544" cy="310896"/>
          </a:xfrm>
          <a:prstGeom prst="rect">
            <a:avLst/>
          </a:prstGeom>
          <a:noFill/>
          <a:ln/>
        </p:spPr>
        <p:txBody>
          <a:bodyPr wrap="square" lIns="0" tIns="0" rIns="0" bIns="0" rtlCol="0" anchor="ctr"/>
          <a:lstStyle/>
          <a:p>
            <a:pPr indent="0" marL="0">
              <a:buNone/>
            </a:pPr>
            <a:r>
              <a:rPr lang="en-US" sz="1250" b="1" dirty="0">
                <a:solidFill>
                  <a:srgbClr val="C1553A"/>
                </a:solidFill>
                <a:latin typeface="Calibri" pitchFamily="34" charset="0"/>
                <a:ea typeface="Calibri" pitchFamily="34" charset="-122"/>
                <a:cs typeface="Calibri" pitchFamily="34" charset="-120"/>
              </a:rPr>
              <a:t>Licensed, and therefore absent</a:t>
            </a:r>
            <a:endParaRPr lang="en-US" sz="1250" dirty="0"/>
          </a:p>
        </p:txBody>
      </p:sp>
      <p:sp>
        <p:nvSpPr>
          <p:cNvPr id="14" name="Text 11"/>
          <p:cNvSpPr/>
          <p:nvPr/>
        </p:nvSpPr>
        <p:spPr>
          <a:xfrm>
            <a:off x="8247888" y="4983480"/>
            <a:ext cx="3209544" cy="106984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Regional index prices come from Platts, Argus and NGI under licence. This programme does not source them — the same rule it applies to forward curves. Tab 5 is manual entry with a dated citation.</a:t>
            </a:r>
            <a:endParaRPr lang="en-US" sz="1000" dirty="0"/>
          </a:p>
        </p:txBody>
      </p:sp>
      <p:sp>
        <p:nvSpPr>
          <p:cNvPr id="15" name="Text 12"/>
          <p:cNvSpPr/>
          <p:nvPr/>
        </p:nvSpPr>
        <p:spPr>
          <a:xfrm>
            <a:off x="548640" y="5074920"/>
            <a:ext cx="7223760" cy="685800"/>
          </a:xfrm>
          <a:prstGeom prst="rect">
            <a:avLst/>
          </a:prstGeom>
          <a:noFill/>
          <a:ln/>
        </p:spPr>
        <p:txBody>
          <a:bodyPr wrap="square" lIns="0" tIns="0" rIns="0" bIns="0" rtlCol="0" anchor="ctr"/>
          <a:lstStyle/>
          <a:p>
            <a:pPr indent="0" marL="0">
              <a:buNone/>
            </a:pPr>
            <a:r>
              <a:rPr lang="en-US" sz="1150" i="1" dirty="0">
                <a:solidFill>
                  <a:srgbClr val="1A2B2F"/>
                </a:solidFill>
                <a:latin typeface="Calibri" pitchFamily="34" charset="0"/>
                <a:ea typeface="Calibri" pitchFamily="34" charset="-122"/>
                <a:cs typeface="Calibri" pitchFamily="34" charset="-120"/>
              </a:rPr>
              <a:t>A European hub spread is bounded by the transport tariff between two zones. A North American basis is bounded by the cost of the alternative route — and where there is no alternative, it is unbounded in both directions.</a:t>
            </a:r>
            <a:endParaRPr lang="en-US" sz="1150" dirty="0"/>
          </a:p>
        </p:txBody>
      </p:sp>
      <p:sp>
        <p:nvSpPr>
          <p:cNvPr id="16" name="Text 13"/>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EIA regional pricing documentation; pipeline tariffs. Index price levels are licensed and are not reproduced here.</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04</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Waha, first half of 2026</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The cleanest teaching case in the programme for what happens when takeaway binds</a:t>
            </a:r>
            <a:endParaRPr lang="en-US" sz="1250" dirty="0"/>
          </a:p>
        </p:txBody>
      </p:sp>
      <p:graphicFrame>
        <p:nvGraphicFramePr>
          <p:cNvPr id="6" name="Chart 0" descr=""/>
          <p:cNvGraphicFramePr/>
          <p:nvPr/>
        </p:nvGraphicFramePr>
        <p:xfrm>
          <a:off x="548640" y="1481328"/>
          <a:ext cx="6035040" cy="2971800"/>
        </p:xfrm>
        <a:graphic xmlns:a="http://schemas.openxmlformats.org/drawingml/2006/main">
          <a:graphicData uri="http://schemas.openxmlformats.org/drawingml/2006/chart">
            <c:chart xmlns:c="http://schemas.openxmlformats.org/drawingml/2006/chart" r:id="rId1"/>
          </a:graphicData>
        </a:graphic>
      </p:graphicFrame>
      <p:sp>
        <p:nvSpPr>
          <p:cNvPr id="7" name="Text 4"/>
          <p:cNvSpPr/>
          <p:nvPr/>
        </p:nvSpPr>
        <p:spPr>
          <a:xfrm>
            <a:off x="548640" y="5074920"/>
            <a:ext cx="2926080" cy="731520"/>
          </a:xfrm>
          <a:prstGeom prst="rect">
            <a:avLst/>
          </a:prstGeom>
          <a:noFill/>
          <a:ln/>
        </p:spPr>
        <p:txBody>
          <a:bodyPr wrap="square" lIns="0" tIns="0" rIns="0" bIns="0" rtlCol="0" anchor="ctr"/>
          <a:lstStyle/>
          <a:p>
            <a:pPr algn="l" indent="0" marL="0">
              <a:buNone/>
            </a:pPr>
            <a:r>
              <a:rPr lang="en-US" sz="3800" b="1" dirty="0">
                <a:solidFill>
                  <a:srgbClr val="C1553A"/>
                </a:solidFill>
                <a:latin typeface="Cambria" pitchFamily="34" charset="0"/>
                <a:ea typeface="Cambria" pitchFamily="34" charset="-122"/>
                <a:cs typeface="Cambria" pitchFamily="34" charset="-120"/>
              </a:rPr>
              <a:t>25 days</a:t>
            </a:r>
            <a:endParaRPr lang="en-US" sz="3800" dirty="0"/>
          </a:p>
        </p:txBody>
      </p:sp>
      <p:sp>
        <p:nvSpPr>
          <p:cNvPr id="8" name="Text 5"/>
          <p:cNvSpPr/>
          <p:nvPr/>
        </p:nvSpPr>
        <p:spPr>
          <a:xfrm>
            <a:off x="548640" y="5788152"/>
            <a:ext cx="2926080" cy="777240"/>
          </a:xfrm>
          <a:prstGeom prst="rect">
            <a:avLst/>
          </a:prstGeom>
          <a:noFill/>
          <a:ln/>
        </p:spPr>
        <p:txBody>
          <a:bodyPr wrap="square" lIns="0" tIns="0" rIns="0" bIns="0" rtlCol="0" anchor="ctr"/>
          <a:lstStyle/>
          <a:p>
            <a:pPr indent="0" marL="0">
              <a:buNone/>
            </a:pPr>
            <a:r>
              <a:rPr lang="en-US" sz="1000" dirty="0">
                <a:solidFill>
                  <a:srgbClr val="6E8085"/>
                </a:solidFill>
                <a:latin typeface="Calibri" pitchFamily="34" charset="0"/>
                <a:ea typeface="Calibri" pitchFamily="34" charset="-122"/>
                <a:cs typeface="Calibri" pitchFamily="34" charset="-120"/>
              </a:rPr>
              <a:t>consecutively negative — a record</a:t>
            </a:r>
            <a:endParaRPr lang="en-US" sz="1000" dirty="0"/>
          </a:p>
        </p:txBody>
      </p:sp>
      <p:sp>
        <p:nvSpPr>
          <p:cNvPr id="9" name="Text 6"/>
          <p:cNvSpPr/>
          <p:nvPr/>
        </p:nvSpPr>
        <p:spPr>
          <a:xfrm>
            <a:off x="3611880" y="5074920"/>
            <a:ext cx="3017520" cy="731520"/>
          </a:xfrm>
          <a:prstGeom prst="rect">
            <a:avLst/>
          </a:prstGeom>
          <a:noFill/>
          <a:ln/>
        </p:spPr>
        <p:txBody>
          <a:bodyPr wrap="square" lIns="0" tIns="0" rIns="0" bIns="0" rtlCol="0" anchor="ctr"/>
          <a:lstStyle/>
          <a:p>
            <a:pPr algn="l" indent="0" marL="0">
              <a:buNone/>
            </a:pPr>
            <a:r>
              <a:rPr lang="en-US" sz="3800" b="1" dirty="0">
                <a:solidFill>
                  <a:srgbClr val="E9A13B"/>
                </a:solidFill>
                <a:latin typeface="Cambria" pitchFamily="34" charset="0"/>
                <a:ea typeface="Cambria" pitchFamily="34" charset="-122"/>
                <a:cs typeface="Cambria" pitchFamily="34" charset="-120"/>
              </a:rPr>
              <a:t>&gt;$10</a:t>
            </a:r>
            <a:endParaRPr lang="en-US" sz="3800" dirty="0"/>
          </a:p>
        </p:txBody>
      </p:sp>
      <p:sp>
        <p:nvSpPr>
          <p:cNvPr id="10" name="Text 7"/>
          <p:cNvSpPr/>
          <p:nvPr/>
        </p:nvSpPr>
        <p:spPr>
          <a:xfrm>
            <a:off x="3611880" y="5788152"/>
            <a:ext cx="3017520" cy="777240"/>
          </a:xfrm>
          <a:prstGeom prst="rect">
            <a:avLst/>
          </a:prstGeom>
          <a:noFill/>
          <a:ln/>
        </p:spPr>
        <p:txBody>
          <a:bodyPr wrap="square" lIns="0" tIns="0" rIns="0" bIns="0" rtlCol="0" anchor="ctr"/>
          <a:lstStyle/>
          <a:p>
            <a:pPr indent="0" marL="0">
              <a:buNone/>
            </a:pPr>
            <a:r>
              <a:rPr lang="en-US" sz="1000" dirty="0">
                <a:solidFill>
                  <a:srgbClr val="6E8085"/>
                </a:solidFill>
                <a:latin typeface="Calibri" pitchFamily="34" charset="0"/>
                <a:ea typeface="Calibri" pitchFamily="34" charset="-122"/>
                <a:cs typeface="Calibri" pitchFamily="34" charset="-120"/>
              </a:rPr>
              <a:t>peak Waha–Henry Hub differential</a:t>
            </a:r>
            <a:endParaRPr lang="en-US" sz="1000" dirty="0"/>
          </a:p>
        </p:txBody>
      </p:sp>
      <p:sp>
        <p:nvSpPr>
          <p:cNvPr id="11" name="Shape 8"/>
          <p:cNvSpPr/>
          <p:nvPr/>
        </p:nvSpPr>
        <p:spPr>
          <a:xfrm>
            <a:off x="6858000" y="1508760"/>
            <a:ext cx="4800600" cy="2148840"/>
          </a:xfrm>
          <a:prstGeom prst="roundRect">
            <a:avLst>
              <a:gd name="adj" fmla="val 2553"/>
            </a:avLst>
          </a:prstGeom>
          <a:solidFill>
            <a:srgbClr val="EDF1F0"/>
          </a:solidFill>
          <a:ln/>
        </p:spPr>
      </p:sp>
      <p:sp>
        <p:nvSpPr>
          <p:cNvPr id="12" name="Text 9"/>
          <p:cNvSpPr/>
          <p:nvPr/>
        </p:nvSpPr>
        <p:spPr>
          <a:xfrm>
            <a:off x="7059168" y="1636776"/>
            <a:ext cx="4398264" cy="310896"/>
          </a:xfrm>
          <a:prstGeom prst="rect">
            <a:avLst/>
          </a:prstGeom>
          <a:noFill/>
          <a:ln/>
        </p:spPr>
        <p:txBody>
          <a:bodyPr wrap="square" lIns="0" tIns="0" rIns="0" bIns="0" rtlCol="0" anchor="ctr"/>
          <a:lstStyle/>
          <a:p>
            <a:pPr indent="0" marL="0">
              <a:buNone/>
            </a:pPr>
            <a:r>
              <a:rPr lang="en-US" sz="1250" b="1" dirty="0">
                <a:solidFill>
                  <a:srgbClr val="C1553A"/>
                </a:solidFill>
                <a:latin typeface="Calibri" pitchFamily="34" charset="0"/>
                <a:ea typeface="Calibri" pitchFamily="34" charset="-122"/>
                <a:cs typeface="Calibri" pitchFamily="34" charset="-120"/>
              </a:rPr>
              <a:t>Why a producer accepts a negative price</a:t>
            </a:r>
            <a:endParaRPr lang="en-US" sz="1250" dirty="0"/>
          </a:p>
        </p:txBody>
      </p:sp>
      <p:sp>
        <p:nvSpPr>
          <p:cNvPr id="13" name="Text 10"/>
          <p:cNvSpPr/>
          <p:nvPr/>
        </p:nvSpPr>
        <p:spPr>
          <a:xfrm>
            <a:off x="7059168" y="1965960"/>
            <a:ext cx="4398264" cy="152704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Permian gas is associated — it comes up with the oil whether anyone wants it or not. If the oil is profitable and flaring is restricted, paying someone to take the gas is cheaper than shutting the well. The gas price stops being a price and becomes a disposal cost.</a:t>
            </a:r>
            <a:endParaRPr lang="en-US" sz="1000" dirty="0"/>
          </a:p>
        </p:txBody>
      </p:sp>
      <p:sp>
        <p:nvSpPr>
          <p:cNvPr id="14" name="Shape 11"/>
          <p:cNvSpPr/>
          <p:nvPr/>
        </p:nvSpPr>
        <p:spPr>
          <a:xfrm>
            <a:off x="6858000" y="3794760"/>
            <a:ext cx="4800600" cy="1965960"/>
          </a:xfrm>
          <a:prstGeom prst="roundRect">
            <a:avLst>
              <a:gd name="adj" fmla="val 2791"/>
            </a:avLst>
          </a:prstGeom>
          <a:solidFill>
            <a:srgbClr val="EDF1F0"/>
          </a:solidFill>
          <a:ln/>
        </p:spPr>
      </p:sp>
      <p:sp>
        <p:nvSpPr>
          <p:cNvPr id="15" name="Text 12"/>
          <p:cNvSpPr/>
          <p:nvPr/>
        </p:nvSpPr>
        <p:spPr>
          <a:xfrm>
            <a:off x="7059168" y="3922776"/>
            <a:ext cx="439826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And why it ended</a:t>
            </a:r>
            <a:endParaRPr lang="en-US" sz="1250" dirty="0"/>
          </a:p>
        </p:txBody>
      </p:sp>
      <p:sp>
        <p:nvSpPr>
          <p:cNvPr id="16" name="Text 13"/>
          <p:cNvSpPr/>
          <p:nvPr/>
        </p:nvSpPr>
        <p:spPr>
          <a:xfrm>
            <a:off x="7059168" y="4251960"/>
            <a:ext cx="4398264" cy="134416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Capacity. The GCX expansion and the start of the Hugh Brinson pipeline pushed Waha back above zero in June 2026, for the first sustained positive stretch in months. Basis is an infrastructure story with a price attached — which is why the gas packs carry an infrastructure register.</a:t>
            </a:r>
            <a:endParaRPr lang="en-US" sz="1000" dirty="0"/>
          </a:p>
        </p:txBody>
      </p:sp>
      <p:sp>
        <p:nvSpPr>
          <p:cNvPr id="17" name="Text 14"/>
          <p:cNvSpPr/>
          <p:nvPr/>
        </p:nvSpPr>
        <p:spPr>
          <a:xfrm>
            <a:off x="548640" y="4498848"/>
            <a:ext cx="6035040" cy="502920"/>
          </a:xfrm>
          <a:prstGeom prst="rect">
            <a:avLst/>
          </a:prstGeom>
          <a:noFill/>
          <a:ln/>
        </p:spPr>
        <p:txBody>
          <a:bodyPr wrap="square" lIns="0" tIns="0" rIns="0" bIns="0" rtlCol="0" anchor="ctr"/>
          <a:lstStyle/>
          <a:p>
            <a:pPr indent="0" marL="0">
              <a:buNone/>
            </a:pPr>
            <a:r>
              <a:rPr lang="en-US" sz="1050" i="1" dirty="0">
                <a:solidFill>
                  <a:srgbClr val="1A2B2F"/>
                </a:solidFill>
                <a:latin typeface="Calibri" pitchFamily="34" charset="0"/>
                <a:ea typeface="Calibri" pitchFamily="34" charset="-122"/>
                <a:cs typeface="Calibri" pitchFamily="34" charset="-120"/>
              </a:rPr>
              <a:t>Same molecule, same continent, same day: worth $2.70 in Louisiana and minus $7.95 in West Texas. The entire difference is whether it could physically move east.</a:t>
            </a:r>
            <a:endParaRPr lang="en-US" sz="1050" dirty="0"/>
          </a:p>
        </p:txBody>
      </p:sp>
      <p:sp>
        <p:nvSpPr>
          <p:cNvPr id="18" name="Text 15"/>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Pipeline &amp; Gas Journal, March 2026; NGI; Reuters. Henry Hub level is an approximate H1 2026 reference, not a settlement price. Verified 30-Jul-2026.</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05</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The gas day does not match the power day</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A timing mismatch that has caused more reliability events in North America than any physical failure</a:t>
            </a:r>
            <a:endParaRPr lang="en-US" sz="1250" dirty="0"/>
          </a:p>
        </p:txBody>
      </p:sp>
      <p:sp>
        <p:nvSpPr>
          <p:cNvPr id="6" name="Shape 4"/>
          <p:cNvSpPr/>
          <p:nvPr/>
        </p:nvSpPr>
        <p:spPr>
          <a:xfrm>
            <a:off x="548640" y="1508760"/>
            <a:ext cx="6949440" cy="658368"/>
          </a:xfrm>
          <a:prstGeom prst="roundRect">
            <a:avLst>
              <a:gd name="adj" fmla="val 6944"/>
            </a:avLst>
          </a:prstGeom>
          <a:solidFill>
            <a:srgbClr val="F7F9F9"/>
          </a:solidFill>
          <a:ln/>
        </p:spPr>
      </p:sp>
      <p:sp>
        <p:nvSpPr>
          <p:cNvPr id="7" name="Text 5"/>
          <p:cNvSpPr/>
          <p:nvPr/>
        </p:nvSpPr>
        <p:spPr>
          <a:xfrm>
            <a:off x="777240" y="1508760"/>
            <a:ext cx="2103120" cy="658368"/>
          </a:xfrm>
          <a:prstGeom prst="rect">
            <a:avLst/>
          </a:prstGeom>
          <a:noFill/>
          <a:ln/>
        </p:spPr>
        <p:txBody>
          <a:bodyPr wrap="square" lIns="0" tIns="0" rIns="0" bIns="0" rtlCol="0" anchor="ctr"/>
          <a:lstStyle/>
          <a:p>
            <a:pPr indent="0" marL="0">
              <a:buNone/>
            </a:pPr>
            <a:r>
              <a:rPr lang="en-US" sz="1100" b="1" dirty="0">
                <a:solidFill>
                  <a:srgbClr val="10323A"/>
                </a:solidFill>
                <a:latin typeface="Calibri" pitchFamily="34" charset="0"/>
                <a:ea typeface="Calibri" pitchFamily="34" charset="-122"/>
                <a:cs typeface="Calibri" pitchFamily="34" charset="-120"/>
              </a:rPr>
              <a:t>Timely nomination</a:t>
            </a:r>
            <a:endParaRPr lang="en-US" sz="1100" dirty="0"/>
          </a:p>
        </p:txBody>
      </p:sp>
      <p:sp>
        <p:nvSpPr>
          <p:cNvPr id="8" name="Text 6"/>
          <p:cNvSpPr/>
          <p:nvPr/>
        </p:nvSpPr>
        <p:spPr>
          <a:xfrm>
            <a:off x="2926080" y="1508760"/>
            <a:ext cx="2194560" cy="658368"/>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Gas day D−1, late morning Central</a:t>
            </a:r>
            <a:endParaRPr lang="en-US" sz="950" dirty="0"/>
          </a:p>
        </p:txBody>
      </p:sp>
      <p:sp>
        <p:nvSpPr>
          <p:cNvPr id="9" name="Text 7"/>
          <p:cNvSpPr/>
          <p:nvPr/>
        </p:nvSpPr>
        <p:spPr>
          <a:xfrm>
            <a:off x="5212080" y="1508760"/>
            <a:ext cx="2148840" cy="658368"/>
          </a:xfrm>
          <a:prstGeom prst="rect">
            <a:avLst/>
          </a:prstGeom>
          <a:noFill/>
          <a:ln/>
        </p:spPr>
        <p:txBody>
          <a:bodyPr wrap="square" lIns="0" tIns="0" rIns="0" bIns="0" rtlCol="0" anchor="ctr"/>
          <a:lstStyle/>
          <a:p>
            <a:pPr indent="0" marL="0">
              <a:buNone/>
            </a:pPr>
            <a:r>
              <a:rPr lang="en-US" sz="950" i="1" dirty="0">
                <a:solidFill>
                  <a:srgbClr val="6E8085"/>
                </a:solidFill>
                <a:latin typeface="Calibri" pitchFamily="34" charset="0"/>
                <a:ea typeface="Calibri" pitchFamily="34" charset="-122"/>
                <a:cs typeface="Calibri" pitchFamily="34" charset="-120"/>
              </a:rPr>
              <a:t>The main scheduling cycle</a:t>
            </a:r>
            <a:endParaRPr lang="en-US" sz="950" dirty="0"/>
          </a:p>
        </p:txBody>
      </p:sp>
      <p:sp>
        <p:nvSpPr>
          <p:cNvPr id="10" name="Shape 8"/>
          <p:cNvSpPr/>
          <p:nvPr/>
        </p:nvSpPr>
        <p:spPr>
          <a:xfrm>
            <a:off x="548640" y="2240280"/>
            <a:ext cx="6949440" cy="658368"/>
          </a:xfrm>
          <a:prstGeom prst="roundRect">
            <a:avLst>
              <a:gd name="adj" fmla="val 6944"/>
            </a:avLst>
          </a:prstGeom>
          <a:solidFill>
            <a:srgbClr val="EDF1F0"/>
          </a:solidFill>
          <a:ln/>
        </p:spPr>
      </p:sp>
      <p:sp>
        <p:nvSpPr>
          <p:cNvPr id="11" name="Text 9"/>
          <p:cNvSpPr/>
          <p:nvPr/>
        </p:nvSpPr>
        <p:spPr>
          <a:xfrm>
            <a:off x="777240" y="2240280"/>
            <a:ext cx="2103120" cy="658368"/>
          </a:xfrm>
          <a:prstGeom prst="rect">
            <a:avLst/>
          </a:prstGeom>
          <a:noFill/>
          <a:ln/>
        </p:spPr>
        <p:txBody>
          <a:bodyPr wrap="square" lIns="0" tIns="0" rIns="0" bIns="0" rtlCol="0" anchor="ctr"/>
          <a:lstStyle/>
          <a:p>
            <a:pPr indent="0" marL="0">
              <a:buNone/>
            </a:pPr>
            <a:r>
              <a:rPr lang="en-US" sz="1100" b="1" dirty="0">
                <a:solidFill>
                  <a:srgbClr val="10323A"/>
                </a:solidFill>
                <a:latin typeface="Calibri" pitchFamily="34" charset="0"/>
                <a:ea typeface="Calibri" pitchFamily="34" charset="-122"/>
                <a:cs typeface="Calibri" pitchFamily="34" charset="-120"/>
              </a:rPr>
              <a:t>Evening nomination</a:t>
            </a:r>
            <a:endParaRPr lang="en-US" sz="1100" dirty="0"/>
          </a:p>
        </p:txBody>
      </p:sp>
      <p:sp>
        <p:nvSpPr>
          <p:cNvPr id="12" name="Text 10"/>
          <p:cNvSpPr/>
          <p:nvPr/>
        </p:nvSpPr>
        <p:spPr>
          <a:xfrm>
            <a:off x="2926080" y="2240280"/>
            <a:ext cx="2194560" cy="658368"/>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Gas day D−1, evening</a:t>
            </a:r>
            <a:endParaRPr lang="en-US" sz="950" dirty="0"/>
          </a:p>
        </p:txBody>
      </p:sp>
      <p:sp>
        <p:nvSpPr>
          <p:cNvPr id="13" name="Text 11"/>
          <p:cNvSpPr/>
          <p:nvPr/>
        </p:nvSpPr>
        <p:spPr>
          <a:xfrm>
            <a:off x="5212080" y="2240280"/>
            <a:ext cx="2148840" cy="658368"/>
          </a:xfrm>
          <a:prstGeom prst="rect">
            <a:avLst/>
          </a:prstGeom>
          <a:noFill/>
          <a:ln/>
        </p:spPr>
        <p:txBody>
          <a:bodyPr wrap="square" lIns="0" tIns="0" rIns="0" bIns="0" rtlCol="0" anchor="ctr"/>
          <a:lstStyle/>
          <a:p>
            <a:pPr indent="0" marL="0">
              <a:buNone/>
            </a:pPr>
            <a:r>
              <a:rPr lang="en-US" sz="950" i="1" dirty="0">
                <a:solidFill>
                  <a:srgbClr val="6E8085"/>
                </a:solidFill>
                <a:latin typeface="Calibri" pitchFamily="34" charset="0"/>
                <a:ea typeface="Calibri" pitchFamily="34" charset="-122"/>
                <a:cs typeface="Calibri" pitchFamily="34" charset="-120"/>
              </a:rPr>
              <a:t>Second bite</a:t>
            </a:r>
            <a:endParaRPr lang="en-US" sz="950" dirty="0"/>
          </a:p>
        </p:txBody>
      </p:sp>
      <p:sp>
        <p:nvSpPr>
          <p:cNvPr id="14" name="Shape 12"/>
          <p:cNvSpPr/>
          <p:nvPr/>
        </p:nvSpPr>
        <p:spPr>
          <a:xfrm>
            <a:off x="548640" y="2971800"/>
            <a:ext cx="6949440" cy="658368"/>
          </a:xfrm>
          <a:prstGeom prst="roundRect">
            <a:avLst>
              <a:gd name="adj" fmla="val 6944"/>
            </a:avLst>
          </a:prstGeom>
          <a:solidFill>
            <a:srgbClr val="F7F9F9"/>
          </a:solidFill>
          <a:ln/>
        </p:spPr>
      </p:sp>
      <p:sp>
        <p:nvSpPr>
          <p:cNvPr id="15" name="Text 13"/>
          <p:cNvSpPr/>
          <p:nvPr/>
        </p:nvSpPr>
        <p:spPr>
          <a:xfrm>
            <a:off x="777240" y="2971800"/>
            <a:ext cx="2103120" cy="658368"/>
          </a:xfrm>
          <a:prstGeom prst="rect">
            <a:avLst/>
          </a:prstGeom>
          <a:noFill/>
          <a:ln/>
        </p:spPr>
        <p:txBody>
          <a:bodyPr wrap="square" lIns="0" tIns="0" rIns="0" bIns="0" rtlCol="0" anchor="ctr"/>
          <a:lstStyle/>
          <a:p>
            <a:pPr indent="0" marL="0">
              <a:buNone/>
            </a:pPr>
            <a:r>
              <a:rPr lang="en-US" sz="1100" b="1" dirty="0">
                <a:solidFill>
                  <a:srgbClr val="10323A"/>
                </a:solidFill>
                <a:latin typeface="Calibri" pitchFamily="34" charset="0"/>
                <a:ea typeface="Calibri" pitchFamily="34" charset="-122"/>
                <a:cs typeface="Calibri" pitchFamily="34" charset="-120"/>
              </a:rPr>
              <a:t>Intraday 1, 2, 3</a:t>
            </a:r>
            <a:endParaRPr lang="en-US" sz="1100" dirty="0"/>
          </a:p>
        </p:txBody>
      </p:sp>
      <p:sp>
        <p:nvSpPr>
          <p:cNvPr id="16" name="Text 14"/>
          <p:cNvSpPr/>
          <p:nvPr/>
        </p:nvSpPr>
        <p:spPr>
          <a:xfrm>
            <a:off x="2926080" y="2971800"/>
            <a:ext cx="2194560" cy="658368"/>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During gas day D</a:t>
            </a:r>
            <a:endParaRPr lang="en-US" sz="950" dirty="0"/>
          </a:p>
        </p:txBody>
      </p:sp>
      <p:sp>
        <p:nvSpPr>
          <p:cNvPr id="17" name="Text 15"/>
          <p:cNvSpPr/>
          <p:nvPr/>
        </p:nvSpPr>
        <p:spPr>
          <a:xfrm>
            <a:off x="5212080" y="2971800"/>
            <a:ext cx="2148840" cy="658368"/>
          </a:xfrm>
          <a:prstGeom prst="rect">
            <a:avLst/>
          </a:prstGeom>
          <a:noFill/>
          <a:ln/>
        </p:spPr>
        <p:txBody>
          <a:bodyPr wrap="square" lIns="0" tIns="0" rIns="0" bIns="0" rtlCol="0" anchor="ctr"/>
          <a:lstStyle/>
          <a:p>
            <a:pPr indent="0" marL="0">
              <a:buNone/>
            </a:pPr>
            <a:r>
              <a:rPr lang="en-US" sz="950" i="1" dirty="0">
                <a:solidFill>
                  <a:srgbClr val="6E8085"/>
                </a:solidFill>
                <a:latin typeface="Calibri" pitchFamily="34" charset="0"/>
                <a:ea typeface="Calibri" pitchFamily="34" charset="-122"/>
                <a:cs typeface="Calibri" pitchFamily="34" charset="-120"/>
              </a:rPr>
              <a:t>Progressively less capacity available</a:t>
            </a:r>
            <a:endParaRPr lang="en-US" sz="950" dirty="0"/>
          </a:p>
        </p:txBody>
      </p:sp>
      <p:sp>
        <p:nvSpPr>
          <p:cNvPr id="18" name="Shape 16"/>
          <p:cNvSpPr/>
          <p:nvPr/>
        </p:nvSpPr>
        <p:spPr>
          <a:xfrm>
            <a:off x="548640" y="3703320"/>
            <a:ext cx="6949440" cy="658368"/>
          </a:xfrm>
          <a:prstGeom prst="roundRect">
            <a:avLst>
              <a:gd name="adj" fmla="val 6944"/>
            </a:avLst>
          </a:prstGeom>
          <a:solidFill>
            <a:srgbClr val="EDF1F0"/>
          </a:solidFill>
          <a:ln/>
        </p:spPr>
      </p:sp>
      <p:sp>
        <p:nvSpPr>
          <p:cNvPr id="19" name="Text 17"/>
          <p:cNvSpPr/>
          <p:nvPr/>
        </p:nvSpPr>
        <p:spPr>
          <a:xfrm>
            <a:off x="777240" y="3703320"/>
            <a:ext cx="2103120" cy="658368"/>
          </a:xfrm>
          <a:prstGeom prst="rect">
            <a:avLst/>
          </a:prstGeom>
          <a:noFill/>
          <a:ln/>
        </p:spPr>
        <p:txBody>
          <a:bodyPr wrap="square" lIns="0" tIns="0" rIns="0" bIns="0" rtlCol="0" anchor="ctr"/>
          <a:lstStyle/>
          <a:p>
            <a:pPr indent="0" marL="0">
              <a:buNone/>
            </a:pPr>
            <a:r>
              <a:rPr lang="en-US" sz="1100" b="1" dirty="0">
                <a:solidFill>
                  <a:srgbClr val="10323A"/>
                </a:solidFill>
                <a:latin typeface="Calibri" pitchFamily="34" charset="0"/>
                <a:ea typeface="Calibri" pitchFamily="34" charset="-122"/>
                <a:cs typeface="Calibri" pitchFamily="34" charset="-120"/>
              </a:rPr>
              <a:t>Gas day</a:t>
            </a:r>
            <a:endParaRPr lang="en-US" sz="1100" dirty="0"/>
          </a:p>
        </p:txBody>
      </p:sp>
      <p:sp>
        <p:nvSpPr>
          <p:cNvPr id="20" name="Text 18"/>
          <p:cNvSpPr/>
          <p:nvPr/>
        </p:nvSpPr>
        <p:spPr>
          <a:xfrm>
            <a:off x="2926080" y="3703320"/>
            <a:ext cx="2194560" cy="658368"/>
          </a:xfrm>
          <a:prstGeom prst="rect">
            <a:avLst/>
          </a:prstGeom>
          <a:noFill/>
          <a:ln/>
        </p:spPr>
        <p:txBody>
          <a:bodyPr wrap="square" lIns="0" tIns="0" rIns="0" bIns="0" rtlCol="0" anchor="ctr"/>
          <a:lstStyle/>
          <a:p>
            <a:pPr indent="0" marL="0">
              <a:buNone/>
            </a:pPr>
            <a:r>
              <a:rPr lang="en-US" sz="950" dirty="0">
                <a:solidFill>
                  <a:srgbClr val="1A2B2F"/>
                </a:solidFill>
                <a:latin typeface="Calibri" pitchFamily="34" charset="0"/>
                <a:ea typeface="Calibri" pitchFamily="34" charset="-122"/>
                <a:cs typeface="Calibri" pitchFamily="34" charset="-120"/>
              </a:rPr>
              <a:t>09:00 to 09:00 Central</a:t>
            </a:r>
            <a:endParaRPr lang="en-US" sz="950" dirty="0"/>
          </a:p>
        </p:txBody>
      </p:sp>
      <p:sp>
        <p:nvSpPr>
          <p:cNvPr id="21" name="Text 19"/>
          <p:cNvSpPr/>
          <p:nvPr/>
        </p:nvSpPr>
        <p:spPr>
          <a:xfrm>
            <a:off x="5212080" y="3703320"/>
            <a:ext cx="2148840" cy="658368"/>
          </a:xfrm>
          <a:prstGeom prst="rect">
            <a:avLst/>
          </a:prstGeom>
          <a:noFill/>
          <a:ln/>
        </p:spPr>
        <p:txBody>
          <a:bodyPr wrap="square" lIns="0" tIns="0" rIns="0" bIns="0" rtlCol="0" anchor="ctr"/>
          <a:lstStyle/>
          <a:p>
            <a:pPr indent="0" marL="0">
              <a:buNone/>
            </a:pPr>
            <a:r>
              <a:rPr lang="en-US" sz="950" i="1" dirty="0">
                <a:solidFill>
                  <a:srgbClr val="6E8085"/>
                </a:solidFill>
                <a:latin typeface="Calibri" pitchFamily="34" charset="0"/>
                <a:ea typeface="Calibri" pitchFamily="34" charset="-122"/>
                <a:cs typeface="Calibri" pitchFamily="34" charset="-120"/>
              </a:rPr>
              <a:t>Not midnight to midnight</a:t>
            </a:r>
            <a:endParaRPr lang="en-US" sz="950" dirty="0"/>
          </a:p>
        </p:txBody>
      </p:sp>
      <p:sp>
        <p:nvSpPr>
          <p:cNvPr id="22" name="Shape 20"/>
          <p:cNvSpPr/>
          <p:nvPr/>
        </p:nvSpPr>
        <p:spPr>
          <a:xfrm>
            <a:off x="548640" y="4572000"/>
            <a:ext cx="6949440" cy="1143000"/>
          </a:xfrm>
          <a:prstGeom prst="roundRect">
            <a:avLst>
              <a:gd name="adj" fmla="val 4800"/>
            </a:avLst>
          </a:prstGeom>
          <a:solidFill>
            <a:srgbClr val="0A2126"/>
          </a:solidFill>
          <a:ln/>
        </p:spPr>
      </p:sp>
      <p:sp>
        <p:nvSpPr>
          <p:cNvPr id="23" name="Text 21"/>
          <p:cNvSpPr/>
          <p:nvPr/>
        </p:nvSpPr>
        <p:spPr>
          <a:xfrm>
            <a:off x="777240" y="4690872"/>
            <a:ext cx="6492240" cy="914400"/>
          </a:xfrm>
          <a:prstGeom prst="rect">
            <a:avLst/>
          </a:prstGeom>
          <a:noFill/>
          <a:ln/>
        </p:spPr>
        <p:txBody>
          <a:bodyPr wrap="square" lIns="0" tIns="0" rIns="0" bIns="0" rtlCol="0" anchor="ctr"/>
          <a:lstStyle/>
          <a:p>
            <a:pPr indent="0" marL="0">
              <a:buNone/>
            </a:pPr>
            <a:r>
              <a:rPr lang="en-US" sz="1100" dirty="0">
                <a:solidFill>
                  <a:srgbClr val="C7D4D3"/>
                </a:solidFill>
                <a:latin typeface="Calibri" pitchFamily="34" charset="0"/>
                <a:ea typeface="Calibri" pitchFamily="34" charset="-122"/>
                <a:cs typeface="Calibri" pitchFamily="34" charset="-120"/>
              </a:rPr>
              <a:t>A generator committed in the day-ahead power auction may already have missed the timely nomination cycle for the gas it needs to run. If it then has to buy intraday, it buys into a thinner market at a worse price — or does not get the gas at all.</a:t>
            </a:r>
            <a:endParaRPr lang="en-US" sz="1100" dirty="0"/>
          </a:p>
        </p:txBody>
      </p:sp>
      <p:sp>
        <p:nvSpPr>
          <p:cNvPr id="24" name="Shape 22"/>
          <p:cNvSpPr/>
          <p:nvPr/>
        </p:nvSpPr>
        <p:spPr>
          <a:xfrm>
            <a:off x="7772400" y="1508760"/>
            <a:ext cx="3886200" cy="2103120"/>
          </a:xfrm>
          <a:prstGeom prst="roundRect">
            <a:avLst>
              <a:gd name="adj" fmla="val 2609"/>
            </a:avLst>
          </a:prstGeom>
          <a:solidFill>
            <a:srgbClr val="EDF1F0"/>
          </a:solidFill>
          <a:ln/>
        </p:spPr>
      </p:sp>
      <p:sp>
        <p:nvSpPr>
          <p:cNvPr id="25" name="Text 23"/>
          <p:cNvSpPr/>
          <p:nvPr/>
        </p:nvSpPr>
        <p:spPr>
          <a:xfrm>
            <a:off x="7973568" y="1636776"/>
            <a:ext cx="3483864" cy="310896"/>
          </a:xfrm>
          <a:prstGeom prst="rect">
            <a:avLst/>
          </a:prstGeom>
          <a:noFill/>
          <a:ln/>
        </p:spPr>
        <p:txBody>
          <a:bodyPr wrap="square" lIns="0" tIns="0" rIns="0" bIns="0" rtlCol="0" anchor="ctr"/>
          <a:lstStyle/>
          <a:p>
            <a:pPr indent="0" marL="0">
              <a:buNone/>
            </a:pPr>
            <a:r>
              <a:rPr lang="en-US" sz="1250" b="1" dirty="0">
                <a:solidFill>
                  <a:srgbClr val="C1553A"/>
                </a:solidFill>
                <a:latin typeface="Calibri" pitchFamily="34" charset="0"/>
                <a:ea typeface="Calibri" pitchFamily="34" charset="-122"/>
                <a:cs typeface="Calibri" pitchFamily="34" charset="-120"/>
              </a:rPr>
              <a:t>Why New England lives with this</a:t>
            </a:r>
            <a:endParaRPr lang="en-US" sz="1250" dirty="0"/>
          </a:p>
        </p:txBody>
      </p:sp>
      <p:sp>
        <p:nvSpPr>
          <p:cNvPr id="26" name="Text 24"/>
          <p:cNvSpPr/>
          <p:nvPr/>
        </p:nvSpPr>
        <p:spPr>
          <a:xfrm>
            <a:off x="7973568" y="1965960"/>
            <a:ext cx="3483864" cy="148132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ISO-NE sits at the end of the pipeline. On a cold morning, firm heating load has contractual priority and power generators compete for what remains — while Algonquin Citygate basis is blowing out. Fuel security is ISO-NE's defining risk, and it is a gas problem, not a power problem.</a:t>
            </a:r>
            <a:endParaRPr lang="en-US" sz="1000" dirty="0"/>
          </a:p>
        </p:txBody>
      </p:sp>
      <p:sp>
        <p:nvSpPr>
          <p:cNvPr id="27" name="Shape 25"/>
          <p:cNvSpPr/>
          <p:nvPr/>
        </p:nvSpPr>
        <p:spPr>
          <a:xfrm>
            <a:off x="7772400" y="3749040"/>
            <a:ext cx="3886200" cy="1965960"/>
          </a:xfrm>
          <a:prstGeom prst="roundRect">
            <a:avLst>
              <a:gd name="adj" fmla="val 2791"/>
            </a:avLst>
          </a:prstGeom>
          <a:solidFill>
            <a:srgbClr val="EDF1F0"/>
          </a:solidFill>
          <a:ln/>
        </p:spPr>
      </p:sp>
      <p:sp>
        <p:nvSpPr>
          <p:cNvPr id="28" name="Text 26"/>
          <p:cNvSpPr/>
          <p:nvPr/>
        </p:nvSpPr>
        <p:spPr>
          <a:xfrm>
            <a:off x="7973568" y="3877056"/>
            <a:ext cx="348386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The European contrast</a:t>
            </a:r>
            <a:endParaRPr lang="en-US" sz="1250" dirty="0"/>
          </a:p>
        </p:txBody>
      </p:sp>
      <p:sp>
        <p:nvSpPr>
          <p:cNvPr id="29" name="Text 27"/>
          <p:cNvSpPr/>
          <p:nvPr/>
        </p:nvSpPr>
        <p:spPr>
          <a:xfrm>
            <a:off x="7973568" y="4206240"/>
            <a:ext cx="3483864" cy="134416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Europe has a harmonised gas day and a within-day market designed alongside the power market. The coordination problem exists but is far less acute. Do not assume a European generator's fuel-procurement model transfers.</a:t>
            </a:r>
            <a:endParaRPr lang="en-US" sz="1000" dirty="0"/>
          </a:p>
        </p:txBody>
      </p:sp>
      <p:sp>
        <p:nvSpPr>
          <p:cNvPr id="30" name="Text 28"/>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NAESB Wholesale Gas Quadrant business practice standards; FERC gas-electric coordination proceedings; ISO-NE winter programme documentation. Accessed 30-Jul-2026.</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06</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Storage - the flexibility, and the weekly number everyone trades</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Two physically different assets doing two different jobs, reported in one series</a:t>
            </a:r>
            <a:endParaRPr lang="en-US" sz="1250" dirty="0"/>
          </a:p>
        </p:txBody>
      </p:sp>
      <p:sp>
        <p:nvSpPr>
          <p:cNvPr id="6" name="Shape 4"/>
          <p:cNvSpPr/>
          <p:nvPr/>
        </p:nvSpPr>
        <p:spPr>
          <a:xfrm>
            <a:off x="548640" y="1463040"/>
            <a:ext cx="5486400" cy="1143000"/>
          </a:xfrm>
          <a:prstGeom prst="roundRect">
            <a:avLst>
              <a:gd name="adj" fmla="val 4800"/>
            </a:avLst>
          </a:prstGeom>
          <a:solidFill>
            <a:srgbClr val="10323A"/>
          </a:solidFill>
          <a:ln/>
        </p:spPr>
      </p:sp>
      <p:sp>
        <p:nvSpPr>
          <p:cNvPr id="7" name="Text 5"/>
          <p:cNvSpPr/>
          <p:nvPr/>
        </p:nvSpPr>
        <p:spPr>
          <a:xfrm>
            <a:off x="777240" y="1563624"/>
            <a:ext cx="5029200" cy="292608"/>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Depleted reservoir — seasonal</a:t>
            </a:r>
            <a:endParaRPr lang="en-US" sz="1300" dirty="0"/>
          </a:p>
        </p:txBody>
      </p:sp>
      <p:sp>
        <p:nvSpPr>
          <p:cNvPr id="8" name="Text 6"/>
          <p:cNvSpPr/>
          <p:nvPr/>
        </p:nvSpPr>
        <p:spPr>
          <a:xfrm>
            <a:off x="777240" y="1874520"/>
            <a:ext cx="5029200" cy="612648"/>
          </a:xfrm>
          <a:prstGeom prst="rect">
            <a:avLst/>
          </a:prstGeom>
          <a:noFill/>
          <a:ln/>
        </p:spPr>
        <p:txBody>
          <a:bodyPr wrap="square" lIns="0" tIns="0" rIns="0" bIns="0" rtlCol="0" anchor="t"/>
          <a:lstStyle/>
          <a:p>
            <a:pPr indent="0" marL="0">
              <a:buNone/>
            </a:pPr>
            <a:r>
              <a:rPr lang="en-US" sz="950" dirty="0">
                <a:solidFill>
                  <a:srgbClr val="E4ECEB"/>
                </a:solidFill>
                <a:latin typeface="Calibri" pitchFamily="34" charset="0"/>
                <a:ea typeface="Calibri" pitchFamily="34" charset="-122"/>
                <a:cs typeface="Calibri" pitchFamily="34" charset="-120"/>
              </a:rPr>
              <a:t>Large, cheap, slow. Injects through summer, withdraws through winter. High base-gas requirement and limited cycling. This is most of US capacity and it does the seasonal job.</a:t>
            </a:r>
            <a:endParaRPr lang="en-US" sz="950" dirty="0"/>
          </a:p>
        </p:txBody>
      </p:sp>
      <p:sp>
        <p:nvSpPr>
          <p:cNvPr id="9" name="Shape 7"/>
          <p:cNvSpPr/>
          <p:nvPr/>
        </p:nvSpPr>
        <p:spPr>
          <a:xfrm>
            <a:off x="6172200" y="1463040"/>
            <a:ext cx="5486400" cy="1143000"/>
          </a:xfrm>
          <a:prstGeom prst="roundRect">
            <a:avLst>
              <a:gd name="adj" fmla="val 4800"/>
            </a:avLst>
          </a:prstGeom>
          <a:solidFill>
            <a:srgbClr val="4E9C8E"/>
          </a:solidFill>
          <a:ln/>
        </p:spPr>
      </p:sp>
      <p:sp>
        <p:nvSpPr>
          <p:cNvPr id="10" name="Text 8"/>
          <p:cNvSpPr/>
          <p:nvPr/>
        </p:nvSpPr>
        <p:spPr>
          <a:xfrm>
            <a:off x="6400800" y="1563624"/>
            <a:ext cx="5029200" cy="292608"/>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Salt cavern — high-deliverability</a:t>
            </a:r>
            <a:endParaRPr lang="en-US" sz="1300" dirty="0"/>
          </a:p>
        </p:txBody>
      </p:sp>
      <p:sp>
        <p:nvSpPr>
          <p:cNvPr id="11" name="Text 9"/>
          <p:cNvSpPr/>
          <p:nvPr/>
        </p:nvSpPr>
        <p:spPr>
          <a:xfrm>
            <a:off x="6400800" y="1874520"/>
            <a:ext cx="5029200" cy="612648"/>
          </a:xfrm>
          <a:prstGeom prst="rect">
            <a:avLst/>
          </a:prstGeom>
          <a:noFill/>
          <a:ln/>
        </p:spPr>
        <p:txBody>
          <a:bodyPr wrap="square" lIns="0" tIns="0" rIns="0" bIns="0" rtlCol="0" anchor="t"/>
          <a:lstStyle/>
          <a:p>
            <a:pPr indent="0" marL="0">
              <a:buNone/>
            </a:pPr>
            <a:r>
              <a:rPr lang="en-US" sz="950" dirty="0">
                <a:solidFill>
                  <a:srgbClr val="E4ECEB"/>
                </a:solidFill>
                <a:latin typeface="Calibri" pitchFamily="34" charset="0"/>
                <a:ea typeface="Calibri" pitchFamily="34" charset="-122"/>
                <a:cs typeface="Calibri" pitchFamily="34" charset="-120"/>
              </a:rPr>
              <a:t>Smaller, expensive, fast. Multiple cycles a year, high injection and withdrawal rates. This is what a trader uses to monetise short-dated volatility, and what a generator leans on in a cold snap.</a:t>
            </a:r>
            <a:endParaRPr lang="en-US" sz="950" dirty="0"/>
          </a:p>
        </p:txBody>
      </p:sp>
      <p:sp>
        <p:nvSpPr>
          <p:cNvPr id="12" name="Shape 10"/>
          <p:cNvSpPr/>
          <p:nvPr/>
        </p:nvSpPr>
        <p:spPr>
          <a:xfrm>
            <a:off x="548640" y="2788920"/>
            <a:ext cx="7223760" cy="1234440"/>
          </a:xfrm>
          <a:prstGeom prst="roundRect">
            <a:avLst>
              <a:gd name="adj" fmla="val 4444"/>
            </a:avLst>
          </a:prstGeom>
          <a:solidFill>
            <a:srgbClr val="0A2126"/>
          </a:solidFill>
          <a:ln/>
        </p:spPr>
      </p:sp>
      <p:sp>
        <p:nvSpPr>
          <p:cNvPr id="13" name="Text 11"/>
          <p:cNvSpPr/>
          <p:nvPr/>
        </p:nvSpPr>
        <p:spPr>
          <a:xfrm>
            <a:off x="777240" y="2907792"/>
            <a:ext cx="6766560" cy="1005840"/>
          </a:xfrm>
          <a:prstGeom prst="rect">
            <a:avLst/>
          </a:prstGeom>
          <a:noFill/>
          <a:ln/>
        </p:spPr>
        <p:txBody>
          <a:bodyPr wrap="square" lIns="0" tIns="0" rIns="0" bIns="0" rtlCol="0" anchor="ctr"/>
          <a:lstStyle/>
          <a:p>
            <a:pPr indent="0" marL="0">
              <a:buNone/>
            </a:pPr>
            <a:r>
              <a:rPr lang="en-US" sz="1100" dirty="0">
                <a:solidFill>
                  <a:srgbClr val="C7D4D3"/>
                </a:solidFill>
                <a:latin typeface="Calibri" pitchFamily="34" charset="0"/>
                <a:ea typeface="Calibri" pitchFamily="34" charset="-122"/>
                <a:cs typeface="Calibri" pitchFamily="34" charset="-120"/>
              </a:rPr>
              <a:t>EIA Weekly Natural Gas Storage Report — published Thursdays, 10:30 Eastern, for the week ended the previous Friday. Working gas by region. It is the single most closely watched scheduled release in the US gas market and it moves the front of the curve on publication.</a:t>
            </a:r>
            <a:endParaRPr lang="en-US" sz="1100" dirty="0"/>
          </a:p>
        </p:txBody>
      </p:sp>
      <p:sp>
        <p:nvSpPr>
          <p:cNvPr id="14" name="Shape 12"/>
          <p:cNvSpPr/>
          <p:nvPr/>
        </p:nvSpPr>
        <p:spPr>
          <a:xfrm>
            <a:off x="8046720" y="2788920"/>
            <a:ext cx="3611880" cy="1234440"/>
          </a:xfrm>
          <a:prstGeom prst="roundRect">
            <a:avLst>
              <a:gd name="adj" fmla="val 4444"/>
            </a:avLst>
          </a:prstGeom>
          <a:solidFill>
            <a:srgbClr val="EDF1F0"/>
          </a:solidFill>
          <a:ln/>
        </p:spPr>
      </p:sp>
      <p:sp>
        <p:nvSpPr>
          <p:cNvPr id="15" name="Text 13"/>
          <p:cNvSpPr/>
          <p:nvPr/>
        </p:nvSpPr>
        <p:spPr>
          <a:xfrm>
            <a:off x="8247888" y="2916936"/>
            <a:ext cx="3209544" cy="310896"/>
          </a:xfrm>
          <a:prstGeom prst="rect">
            <a:avLst/>
          </a:prstGeom>
          <a:noFill/>
          <a:ln/>
        </p:spPr>
        <p:txBody>
          <a:bodyPr wrap="square" lIns="0" tIns="0" rIns="0" bIns="0" rtlCol="0" anchor="ctr"/>
          <a:lstStyle/>
          <a:p>
            <a:pPr indent="0" marL="0">
              <a:buNone/>
            </a:pPr>
            <a:r>
              <a:rPr lang="en-US" sz="1250" b="1" dirty="0">
                <a:solidFill>
                  <a:srgbClr val="E9A13B"/>
                </a:solidFill>
                <a:latin typeface="Calibri" pitchFamily="34" charset="0"/>
                <a:ea typeface="Calibri" pitchFamily="34" charset="-122"/>
                <a:cs typeface="Calibri" pitchFamily="34" charset="-120"/>
              </a:rPr>
              <a:t>What to compare it against</a:t>
            </a:r>
            <a:endParaRPr lang="en-US" sz="1250" dirty="0"/>
          </a:p>
        </p:txBody>
      </p:sp>
      <p:sp>
        <p:nvSpPr>
          <p:cNvPr id="16" name="Text 14"/>
          <p:cNvSpPr/>
          <p:nvPr/>
        </p:nvSpPr>
        <p:spPr>
          <a:xfrm>
            <a:off x="8247888" y="3246120"/>
            <a:ext cx="3209544" cy="61264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Not last year alone. The five-year range and the five-year average, by region — a surplus to last year can still be a deficit to normal.</a:t>
            </a:r>
            <a:endParaRPr lang="en-US" sz="10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548640" y="4206240"/>
          <a:ext cx="7223760" cy="914400"/>
        </p:xfrm>
        <a:graphic>
          <a:graphicData uri="http://schemas.openxmlformats.org/drawingml/2006/table">
            <a:tbl>
              <a:tblPr/>
              <a:tblGrid>
                <a:gridCol w="1737360"/>
                <a:gridCol w="5486400"/>
              </a:tblGrid>
              <a:tr h="0">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Concept</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What it means for the trade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Working gas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The volume that can actually be cycled. Base gas stays in to maintain pressure and is not tradable.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Contango pays storage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When the forward curve is steep enough to cover the cost of carry, storage capacity earns its intrinsic value.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Extrinsic value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The optionality of cycling against volatility, over and above intrinsic. Salt caverns are bought for this.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Regional detail matters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A national number can hide a regional squeeze. East and Pacific regions behave differently from the Salt region.</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bl>
          </a:graphicData>
        </a:graphic>
      </p:graphicFrame>
      <p:sp>
        <p:nvSpPr>
          <p:cNvPr id="18" name="Shape 15"/>
          <p:cNvSpPr/>
          <p:nvPr/>
        </p:nvSpPr>
        <p:spPr>
          <a:xfrm>
            <a:off x="8046720" y="4206240"/>
            <a:ext cx="3611880" cy="1554480"/>
          </a:xfrm>
          <a:prstGeom prst="roundRect">
            <a:avLst>
              <a:gd name="adj" fmla="val 3529"/>
            </a:avLst>
          </a:prstGeom>
          <a:solidFill>
            <a:srgbClr val="EDF1F0"/>
          </a:solidFill>
          <a:ln/>
        </p:spPr>
      </p:sp>
      <p:sp>
        <p:nvSpPr>
          <p:cNvPr id="19" name="Text 16"/>
          <p:cNvSpPr/>
          <p:nvPr/>
        </p:nvSpPr>
        <p:spPr>
          <a:xfrm>
            <a:off x="8247888" y="4334256"/>
            <a:ext cx="320954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Europe has an equivalent, and it is better</a:t>
            </a:r>
            <a:endParaRPr lang="en-US" sz="1250" dirty="0"/>
          </a:p>
        </p:txBody>
      </p:sp>
      <p:sp>
        <p:nvSpPr>
          <p:cNvPr id="20" name="Text 17"/>
          <p:cNvSpPr/>
          <p:nvPr/>
        </p:nvSpPr>
        <p:spPr>
          <a:xfrm>
            <a:off x="8247888" y="4663440"/>
            <a:ext cx="3209544" cy="93268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AGSI+ publishes daily, site-level European storage with a free API key. The EIA report is weekly, regional and lagged. A European practitioner should expect less granularity here, not more.</a:t>
            </a:r>
            <a:endParaRPr lang="en-US" sz="1000" dirty="0"/>
          </a:p>
        </p:txBody>
      </p:sp>
      <p:sp>
        <p:nvSpPr>
          <p:cNvPr id="21" name="Text 18"/>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EIA Weekly Natural Gas Storage Report methodology; EIA API v2 natural-gas/stor/wkly. Accessed 30-Jul-2026.</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07</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The export complex is now the marginal buyer</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Ten years from first cargo to the largest exporter in the world - and still building</a:t>
            </a:r>
            <a:endParaRPr lang="en-US" sz="1250" dirty="0"/>
          </a:p>
        </p:txBody>
      </p:sp>
      <p:graphicFrame>
        <p:nvGraphicFramePr>
          <p:cNvPr id="6" name="Chart 0" descr=""/>
          <p:cNvGraphicFramePr/>
          <p:nvPr/>
        </p:nvGraphicFramePr>
        <p:xfrm>
          <a:off x="548640" y="1508760"/>
          <a:ext cx="5486400" cy="2834640"/>
        </p:xfrm>
        <a:graphic xmlns:a="http://schemas.openxmlformats.org/drawingml/2006/main">
          <a:graphicData uri="http://schemas.openxmlformats.org/drawingml/2006/chart">
            <c:chart xmlns:c="http://schemas.openxmlformats.org/drawingml/2006/chart" r:id="rId1"/>
          </a:graphicData>
        </a:graphic>
      </p:graphicFrame>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548640" y="4526280"/>
          <a:ext cx="5486400" cy="914400"/>
        </p:xfrm>
        <a:graphic>
          <a:graphicData uri="http://schemas.openxmlformats.org/drawingml/2006/table">
            <a:tbl>
              <a:tblPr/>
              <a:tblGrid>
                <a:gridCol w="1737360"/>
                <a:gridCol w="3749040"/>
              </a:tblGrid>
              <a:tr h="0">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2026 startups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Detail</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Golden Pass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First cargo shipped April 2026 — the 9th US export terminal</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Corpus Christi Stage 3</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Trains 5–7, about 0.6 Bcf/d combined</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Plaquemines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DOE approval March 2026 for a further 0.5 Bcf/d</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bl>
          </a:graphicData>
        </a:graphic>
      </p:graphicFrame>
      <p:sp>
        <p:nvSpPr>
          <p:cNvPr id="8" name="Shape 4"/>
          <p:cNvSpPr/>
          <p:nvPr/>
        </p:nvSpPr>
        <p:spPr>
          <a:xfrm>
            <a:off x="6309360" y="1508760"/>
            <a:ext cx="5349240" cy="1965960"/>
          </a:xfrm>
          <a:prstGeom prst="roundRect">
            <a:avLst>
              <a:gd name="adj" fmla="val 2791"/>
            </a:avLst>
          </a:prstGeom>
          <a:solidFill>
            <a:srgbClr val="EDF1F0"/>
          </a:solidFill>
          <a:ln/>
        </p:spPr>
      </p:sp>
      <p:sp>
        <p:nvSpPr>
          <p:cNvPr id="9" name="Text 5"/>
          <p:cNvSpPr/>
          <p:nvPr/>
        </p:nvSpPr>
        <p:spPr>
          <a:xfrm>
            <a:off x="6510528" y="1636776"/>
            <a:ext cx="4946904" cy="310896"/>
          </a:xfrm>
          <a:prstGeom prst="rect">
            <a:avLst/>
          </a:prstGeom>
          <a:noFill/>
          <a:ln/>
        </p:spPr>
        <p:txBody>
          <a:bodyPr wrap="square" lIns="0" tIns="0" rIns="0" bIns="0" rtlCol="0" anchor="ctr"/>
          <a:lstStyle/>
          <a:p>
            <a:pPr indent="0" marL="0">
              <a:buNone/>
            </a:pPr>
            <a:r>
              <a:rPr lang="en-US" sz="1250" b="1" dirty="0">
                <a:solidFill>
                  <a:srgbClr val="E9A13B"/>
                </a:solidFill>
                <a:latin typeface="Calibri" pitchFamily="34" charset="0"/>
                <a:ea typeface="Calibri" pitchFamily="34" charset="-122"/>
                <a:cs typeface="Calibri" pitchFamily="34" charset="-120"/>
              </a:rPr>
              <a:t>Why this changes the price formation</a:t>
            </a:r>
            <a:endParaRPr lang="en-US" sz="1250" dirty="0"/>
          </a:p>
        </p:txBody>
      </p:sp>
      <p:sp>
        <p:nvSpPr>
          <p:cNvPr id="10" name="Text 6"/>
          <p:cNvSpPr/>
          <p:nvPr/>
        </p:nvSpPr>
        <p:spPr>
          <a:xfrm>
            <a:off x="6510528" y="1965960"/>
            <a:ext cx="4946904" cy="134416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Export capacity converts a domestic balance into a globally-linked one. The marginal call on US gas is increasingly a cargo decision priced against TTF or JKM, so a European storage draw now transmits to Henry Hub. The two programmes stop being independent at exactly this point.</a:t>
            </a:r>
            <a:endParaRPr lang="en-US" sz="1000" dirty="0"/>
          </a:p>
        </p:txBody>
      </p:sp>
      <p:sp>
        <p:nvSpPr>
          <p:cNvPr id="11" name="Shape 7"/>
          <p:cNvSpPr/>
          <p:nvPr/>
        </p:nvSpPr>
        <p:spPr>
          <a:xfrm>
            <a:off x="6309360" y="3611880"/>
            <a:ext cx="5349240" cy="1828800"/>
          </a:xfrm>
          <a:prstGeom prst="roundRect">
            <a:avLst>
              <a:gd name="adj" fmla="val 3000"/>
            </a:avLst>
          </a:prstGeom>
          <a:solidFill>
            <a:srgbClr val="EDF1F0"/>
          </a:solidFill>
          <a:ln/>
        </p:spPr>
      </p:sp>
      <p:sp>
        <p:nvSpPr>
          <p:cNvPr id="12" name="Text 8"/>
          <p:cNvSpPr/>
          <p:nvPr/>
        </p:nvSpPr>
        <p:spPr>
          <a:xfrm>
            <a:off x="6510528" y="3739896"/>
            <a:ext cx="494690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And why the netback is the real instrument</a:t>
            </a:r>
            <a:endParaRPr lang="en-US" sz="1250" dirty="0"/>
          </a:p>
        </p:txBody>
      </p:sp>
      <p:sp>
        <p:nvSpPr>
          <p:cNvPr id="13" name="Text 9"/>
          <p:cNvSpPr/>
          <p:nvPr/>
        </p:nvSpPr>
        <p:spPr>
          <a:xfrm>
            <a:off x="6510528" y="4069080"/>
            <a:ext cx="4946904" cy="120700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The trade is not 'buy Henry, sell TTF'. It is Henry plus liquefaction plus freight plus regas versus the destination price, with cargo diversion optionality on top. The netback, not the flat price, is what an LNG book actually runs.</a:t>
            </a:r>
            <a:endParaRPr lang="en-US" sz="1000" dirty="0"/>
          </a:p>
        </p:txBody>
      </p:sp>
      <p:sp>
        <p:nvSpPr>
          <p:cNvPr id="14" name="Text 10"/>
          <p:cNvSpPr/>
          <p:nvPr/>
        </p:nvSpPr>
        <p:spPr>
          <a:xfrm>
            <a:off x="6309360" y="5577840"/>
            <a:ext cx="5349240" cy="594360"/>
          </a:xfrm>
          <a:prstGeom prst="rect">
            <a:avLst/>
          </a:prstGeom>
          <a:noFill/>
          <a:ln/>
        </p:spPr>
        <p:txBody>
          <a:bodyPr wrap="square" lIns="0" tIns="0" rIns="0" bIns="0" rtlCol="0" anchor="ctr"/>
          <a:lstStyle/>
          <a:p>
            <a:pPr indent="0" marL="0">
              <a:buNone/>
            </a:pPr>
            <a:r>
              <a:rPr lang="en-US" sz="1050" i="1" dirty="0">
                <a:solidFill>
                  <a:srgbClr val="1A2B2F"/>
                </a:solidFill>
                <a:latin typeface="Calibri" pitchFamily="34" charset="0"/>
                <a:ea typeface="Calibri" pitchFamily="34" charset="-122"/>
                <a:cs typeface="Calibri" pitchFamily="34" charset="-120"/>
              </a:rPr>
              <a:t>DOE authorisation for exports to non-FTA countries is a federal policy lever with global price consequences — there is no European equivalent of a single government deciding how much gas leaves the continent.</a:t>
            </a:r>
            <a:endParaRPr lang="en-US" sz="1050" dirty="0"/>
          </a:p>
        </p:txBody>
      </p:sp>
      <p:sp>
        <p:nvSpPr>
          <p:cNvPr id="15" name="Text 11"/>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EIA Today in Energy, Golden Pass first cargo and North American LNG capacity outlooks; DOE/FECM authorisations. Accessed 30-Jul-2026.</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566928" cy="566928"/>
          </a:xfrm>
          <a:prstGeom prst="roundRect">
            <a:avLst>
              <a:gd name="adj" fmla="val 19355"/>
            </a:avLst>
          </a:prstGeom>
          <a:solidFill>
            <a:srgbClr val="10323A"/>
          </a:solidFill>
          <a:ln/>
        </p:spPr>
      </p:sp>
      <p:sp>
        <p:nvSpPr>
          <p:cNvPr id="3" name="Text 1"/>
          <p:cNvSpPr/>
          <p:nvPr/>
        </p:nvSpPr>
        <p:spPr>
          <a:xfrm>
            <a:off x="502920" y="384048"/>
            <a:ext cx="566928" cy="566928"/>
          </a:xfrm>
          <a:prstGeom prst="rect">
            <a:avLst/>
          </a:prstGeom>
          <a:noFill/>
          <a:ln/>
        </p:spPr>
        <p:txBody>
          <a:bodyPr wrap="square" lIns="0" tIns="0" rIns="0" bIns="0" rtlCol="0" anchor="ctr"/>
          <a:lstStyle/>
          <a:p>
            <a:pPr algn="ctr" indent="0" marL="0">
              <a:buNone/>
            </a:pPr>
            <a:r>
              <a:rPr lang="en-US" sz="1600" b="1" dirty="0">
                <a:solidFill>
                  <a:srgbClr val="E9A13B"/>
                </a:solidFill>
                <a:latin typeface="Calibri" pitchFamily="34" charset="0"/>
                <a:ea typeface="Calibri" pitchFamily="34" charset="-122"/>
                <a:cs typeface="Calibri" pitchFamily="34" charset="-120"/>
              </a:rPr>
              <a:t>08</a:t>
            </a:r>
            <a:endParaRPr lang="en-US" sz="1600" dirty="0"/>
          </a:p>
        </p:txBody>
      </p:sp>
      <p:sp>
        <p:nvSpPr>
          <p:cNvPr id="4" name="Text 2"/>
          <p:cNvSpPr/>
          <p:nvPr/>
        </p:nvSpPr>
        <p:spPr>
          <a:xfrm>
            <a:off x="1234440" y="347472"/>
            <a:ext cx="10424160" cy="566928"/>
          </a:xfrm>
          <a:prstGeom prst="rect">
            <a:avLst/>
          </a:prstGeom>
          <a:noFill/>
          <a:ln/>
        </p:spPr>
        <p:txBody>
          <a:bodyPr wrap="square" lIns="0" tIns="0" rIns="0" bIns="0" rtlCol="0" anchor="ctr"/>
          <a:lstStyle/>
          <a:p>
            <a:pPr indent="0" marL="0">
              <a:buNone/>
            </a:pPr>
            <a:r>
              <a:rPr lang="en-US" sz="2600" b="1" dirty="0">
                <a:solidFill>
                  <a:srgbClr val="1A2B2F"/>
                </a:solidFill>
                <a:latin typeface="Cambria" pitchFamily="34" charset="0"/>
                <a:ea typeface="Cambria" pitchFamily="34" charset="-122"/>
                <a:cs typeface="Cambria" pitchFamily="34" charset="-120"/>
              </a:rPr>
              <a:t>Units - where European formulas break silently</a:t>
            </a:r>
            <a:endParaRPr lang="en-US" sz="2600" dirty="0"/>
          </a:p>
        </p:txBody>
      </p:sp>
      <p:sp>
        <p:nvSpPr>
          <p:cNvPr id="5" name="Text 3"/>
          <p:cNvSpPr/>
          <p:nvPr/>
        </p:nvSpPr>
        <p:spPr>
          <a:xfrm>
            <a:off x="1234440" y="914400"/>
            <a:ext cx="10424160" cy="384048"/>
          </a:xfrm>
          <a:prstGeom prst="rect">
            <a:avLst/>
          </a:prstGeom>
          <a:noFill/>
          <a:ln/>
        </p:spPr>
        <p:txBody>
          <a:bodyPr wrap="square" lIns="0" tIns="0" rIns="0" bIns="0" rtlCol="0" anchor="ctr"/>
          <a:lstStyle/>
          <a:p>
            <a:pPr indent="0" marL="0">
              <a:buNone/>
            </a:pPr>
            <a:r>
              <a:rPr lang="en-US" sz="1250" i="1" dirty="0">
                <a:solidFill>
                  <a:srgbClr val="6E8085"/>
                </a:solidFill>
                <a:latin typeface="Calibri" pitchFamily="34" charset="0"/>
                <a:ea typeface="Calibri" pitchFamily="34" charset="-122"/>
                <a:cs typeface="Calibri" pitchFamily="34" charset="-120"/>
              </a:rPr>
              <a:t>None of these produce an error message. They produce a plausible wrong number</a:t>
            </a:r>
            <a:endParaRPr lang="en-US" sz="125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7223760" cy="914400"/>
        </p:xfrm>
        <a:graphic>
          <a:graphicData uri="http://schemas.openxmlformats.org/drawingml/2006/table">
            <a:tbl>
              <a:tblPr/>
              <a:tblGrid>
                <a:gridCol w="1371600"/>
                <a:gridCol w="1737360"/>
                <a:gridCol w="1554480"/>
                <a:gridCol w="2560320"/>
              </a:tblGrid>
              <a:tr h="0">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Quantity</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North America</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Europe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c>
                  <a:txBody>
                    <a:bodyPr/>
                    <a:lstStyle/>
                    <a:p>
                      <a:pPr indent="0" marL="0">
                        <a:buNone/>
                      </a:pPr>
                      <a:r>
                        <a:rPr lang="en-US" sz="950" b="1" dirty="0">
                          <a:solidFill>
                            <a:srgbClr val="FFFFFF"/>
                          </a:solidFill>
                          <a:latin typeface="Calibri" pitchFamily="34" charset="0"/>
                          <a:ea typeface="Calibri" pitchFamily="34" charset="-122"/>
                          <a:cs typeface="Calibri" pitchFamily="34" charset="-120"/>
                        </a:rPr>
                        <a:t>Note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10323A"/>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Energy, gas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MMBtu / Dth</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MWh / TJ</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1 Dth ≡ 1 MMBtu exactly, by trade practice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Volume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Mcf / MMcf / Bcf</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m³ / bcm</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Volume→energy needs actual heat content</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Calorific basis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HHV</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LHV</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The 10% error. See slide 13</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Heat rate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Btu/kWh, HHV</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 efficiency, LHV</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7,000 Btu/kWh = 48.7% HHV</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Mass, coal</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Short ton</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Tonne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1 short ton = 0.90718474 t</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CO2, emitted</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Short ton (EPA CAMPD)</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Tonne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10.2% error if not converted</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CO2, allowances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Tonne (RGGI, WCI, WA)</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Tonne</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Same instrument, different unit from the emissions data</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FFFFF"/>
                    </a:solidFill>
                  </a:tcPr>
                </a:tc>
              </a:tr>
              <a:tr h="0">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Currency</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USD</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EUR</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c>
                  <a:txBody>
                    <a:bodyPr/>
                    <a:lstStyle/>
                    <a:p>
                      <a:pPr indent="0" marL="0">
                        <a:buNone/>
                      </a:pPr>
                      <a:r>
                        <a:rPr lang="en-US" sz="950" dirty="0">
                          <a:solidFill>
                            <a:srgbClr val="1A2B2F"/>
                          </a:solidFill>
                          <a:latin typeface="Calibri" pitchFamily="34" charset="0"/>
                          <a:ea typeface="Calibri" pitchFamily="34" charset="-122"/>
                          <a:cs typeface="Calibri" pitchFamily="34" charset="-120"/>
                        </a:rPr>
                        <a:t>CAD, MXN, BRL as explicit risk factors</a:t>
                      </a:r>
                      <a:endParaRPr lang="en-US" sz="950" dirty="0">
                        <a:latin typeface="Calibri" charset="0"/>
                        <a:ea typeface="Calibri" charset="0"/>
                        <a:cs typeface="Calibri" charset="0"/>
                      </a:endParaRPr>
                    </a:p>
                  </a:txBody>
                  <a:tcPr marL="50800" marR="50800" marT="50800" marB="50800" anchor="t">
                    <a:lnL w="6350" cap="flat" cmpd="sng" algn="ctr">
                      <a:solidFill>
                        <a:srgbClr val="D5DEDD"/>
                      </a:solidFill>
                      <a:prstDash val="solid"/>
                      <a:round/>
                      <a:headEnd type="none" w="med" len="med"/>
                      <a:tailEnd type="none" w="med" len="med"/>
                    </a:lnL>
                    <a:lnR w="6350" cap="flat" cmpd="sng" algn="ctr">
                      <a:solidFill>
                        <a:srgbClr val="D5DEDD"/>
                      </a:solidFill>
                      <a:prstDash val="solid"/>
                      <a:round/>
                      <a:headEnd type="none" w="med" len="med"/>
                      <a:tailEnd type="none" w="med" len="med"/>
                    </a:lnR>
                    <a:lnT w="6350" cap="flat" cmpd="sng" algn="ctr">
                      <a:solidFill>
                        <a:srgbClr val="D5DEDD"/>
                      </a:solidFill>
                      <a:prstDash val="solid"/>
                      <a:round/>
                      <a:headEnd type="none" w="med" len="med"/>
                      <a:tailEnd type="none" w="med" len="med"/>
                    </a:lnT>
                    <a:lnB w="6350" cap="flat" cmpd="sng" algn="ctr">
                      <a:solidFill>
                        <a:srgbClr val="D5DEDD"/>
                      </a:solidFill>
                      <a:prstDash val="solid"/>
                      <a:round/>
                      <a:headEnd type="none" w="med" len="med"/>
                      <a:tailEnd type="none" w="med" len="med"/>
                    </a:lnB>
                    <a:solidFill>
                      <a:srgbClr val="F7F9F9"/>
                    </a:solidFill>
                  </a:tcPr>
                </a:tc>
              </a:tr>
            </a:tbl>
          </a:graphicData>
        </a:graphic>
      </p:graphicFrame>
      <p:sp>
        <p:nvSpPr>
          <p:cNvPr id="7" name="Shape 4"/>
          <p:cNvSpPr/>
          <p:nvPr/>
        </p:nvSpPr>
        <p:spPr>
          <a:xfrm>
            <a:off x="8046720" y="1463040"/>
            <a:ext cx="3611880" cy="2148840"/>
          </a:xfrm>
          <a:prstGeom prst="roundRect">
            <a:avLst>
              <a:gd name="adj" fmla="val 2553"/>
            </a:avLst>
          </a:prstGeom>
          <a:solidFill>
            <a:srgbClr val="EDF1F0"/>
          </a:solidFill>
          <a:ln/>
        </p:spPr>
      </p:sp>
      <p:sp>
        <p:nvSpPr>
          <p:cNvPr id="8" name="Text 5"/>
          <p:cNvSpPr/>
          <p:nvPr/>
        </p:nvSpPr>
        <p:spPr>
          <a:xfrm>
            <a:off x="8247888" y="1591056"/>
            <a:ext cx="3209544" cy="310896"/>
          </a:xfrm>
          <a:prstGeom prst="rect">
            <a:avLst/>
          </a:prstGeom>
          <a:noFill/>
          <a:ln/>
        </p:spPr>
        <p:txBody>
          <a:bodyPr wrap="square" lIns="0" tIns="0" rIns="0" bIns="0" rtlCol="0" anchor="ctr"/>
          <a:lstStyle/>
          <a:p>
            <a:pPr indent="0" marL="0">
              <a:buNone/>
            </a:pPr>
            <a:r>
              <a:rPr lang="en-US" sz="1250" b="1" dirty="0">
                <a:solidFill>
                  <a:srgbClr val="E9A13B"/>
                </a:solidFill>
                <a:latin typeface="Calibri" pitchFamily="34" charset="0"/>
                <a:ea typeface="Calibri" pitchFamily="34" charset="-122"/>
                <a:cs typeface="Calibri" pitchFamily="34" charset="-120"/>
              </a:rPr>
              <a:t>The one that is deliberately NOT locked</a:t>
            </a:r>
            <a:endParaRPr lang="en-US" sz="1250" dirty="0"/>
          </a:p>
        </p:txBody>
      </p:sp>
      <p:sp>
        <p:nvSpPr>
          <p:cNvPr id="9" name="Text 6"/>
          <p:cNvSpPr/>
          <p:nvPr/>
        </p:nvSpPr>
        <p:spPr>
          <a:xfrm>
            <a:off x="8247888" y="1920240"/>
            <a:ext cx="3209544" cy="152704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Mcf → MMBtu. The programme default is 1.037, but heat content is stream-specific and Permian rich gas runs materially higher. Use the heat content the source publishes. Anything derived from the default carries V-code CALC, never LIVE.</a:t>
            </a:r>
            <a:endParaRPr lang="en-US" sz="1000" dirty="0"/>
          </a:p>
        </p:txBody>
      </p:sp>
      <p:sp>
        <p:nvSpPr>
          <p:cNvPr id="10" name="Shape 7"/>
          <p:cNvSpPr/>
          <p:nvPr/>
        </p:nvSpPr>
        <p:spPr>
          <a:xfrm>
            <a:off x="8046720" y="3749040"/>
            <a:ext cx="3611880" cy="2011680"/>
          </a:xfrm>
          <a:prstGeom prst="roundRect">
            <a:avLst>
              <a:gd name="adj" fmla="val 2727"/>
            </a:avLst>
          </a:prstGeom>
          <a:solidFill>
            <a:srgbClr val="EDF1F0"/>
          </a:solidFill>
          <a:ln/>
        </p:spPr>
      </p:sp>
      <p:sp>
        <p:nvSpPr>
          <p:cNvPr id="11" name="Text 8"/>
          <p:cNvSpPr/>
          <p:nvPr/>
        </p:nvSpPr>
        <p:spPr>
          <a:xfrm>
            <a:off x="8247888" y="3877056"/>
            <a:ext cx="3209544" cy="310896"/>
          </a:xfrm>
          <a:prstGeom prst="rect">
            <a:avLst/>
          </a:prstGeom>
          <a:noFill/>
          <a:ln/>
        </p:spPr>
        <p:txBody>
          <a:bodyPr wrap="square" lIns="0" tIns="0" rIns="0" bIns="0" rtlCol="0" anchor="ctr"/>
          <a:lstStyle/>
          <a:p>
            <a:pPr indent="0" marL="0">
              <a:buNone/>
            </a:pPr>
            <a:r>
              <a:rPr lang="en-US" sz="1250" b="1" dirty="0">
                <a:solidFill>
                  <a:srgbClr val="4E9C8E"/>
                </a:solidFill>
                <a:latin typeface="Calibri" pitchFamily="34" charset="0"/>
                <a:ea typeface="Calibri" pitchFamily="34" charset="-122"/>
                <a:cs typeface="Calibri" pitchFamily="34" charset="-120"/>
              </a:rPr>
              <a:t>How the workbook enforces this</a:t>
            </a:r>
            <a:endParaRPr lang="en-US" sz="1250" dirty="0"/>
          </a:p>
        </p:txBody>
      </p:sp>
      <p:sp>
        <p:nvSpPr>
          <p:cNvPr id="12" name="Text 9"/>
          <p:cNvSpPr/>
          <p:nvPr/>
        </p:nvSpPr>
        <p:spPr>
          <a:xfrm>
            <a:off x="8247888" y="4206240"/>
            <a:ext cx="3209544" cy="1389888"/>
          </a:xfrm>
          <a:prstGeom prst="rect">
            <a:avLst/>
          </a:prstGeom>
          <a:noFill/>
          <a:ln/>
        </p:spPr>
        <p:txBody>
          <a:bodyPr wrap="square" lIns="0" tIns="0" rIns="0" bIns="0" rtlCol="0" anchor="t"/>
          <a:lstStyle/>
          <a:p>
            <a:pPr indent="0" marL="0">
              <a:buNone/>
            </a:pPr>
            <a:r>
              <a:rPr lang="en-US" sz="1000" dirty="0">
                <a:solidFill>
                  <a:srgbClr val="1A2B2F"/>
                </a:solidFill>
                <a:latin typeface="Calibri" pitchFamily="34" charset="0"/>
                <a:ea typeface="Calibri" pitchFamily="34" charset="-122"/>
                <a:cs typeface="Calibri" pitchFamily="34" charset="-120"/>
              </a:rPr>
              <a:t>GetConvention() refuses to return any value whose Locked flag is not Y, so a query cannot silently pick up an unlocked basis. Locked conventions are asserted by the verification harness, and clearing one is a build failure.</a:t>
            </a:r>
            <a:endParaRPr lang="en-US" sz="1000" dirty="0"/>
          </a:p>
        </p:txBody>
      </p:sp>
      <p:sp>
        <p:nvSpPr>
          <p:cNvPr id="13" name="Text 10"/>
          <p:cNvSpPr/>
          <p:nvPr/>
        </p:nvSpPr>
        <p:spPr>
          <a:xfrm>
            <a:off x="548640" y="4892040"/>
            <a:ext cx="7223760" cy="640080"/>
          </a:xfrm>
          <a:prstGeom prst="rect">
            <a:avLst/>
          </a:prstGeom>
          <a:noFill/>
          <a:ln/>
        </p:spPr>
        <p:txBody>
          <a:bodyPr wrap="square" lIns="0" tIns="0" rIns="0" bIns="0" rtlCol="0" anchor="ctr"/>
          <a:lstStyle/>
          <a:p>
            <a:pPr indent="0" marL="0">
              <a:buNone/>
            </a:pPr>
            <a:r>
              <a:rPr lang="en-US" sz="1150" i="1" dirty="0">
                <a:solidFill>
                  <a:srgbClr val="1A2B2F"/>
                </a:solidFill>
                <a:latin typeface="Calibri" pitchFamily="34" charset="0"/>
                <a:ea typeface="Calibri" pitchFamily="34" charset="-122"/>
                <a:cs typeface="Calibri" pitchFamily="34" charset="-120"/>
              </a:rPr>
              <a:t>Every one of these is a factor between 0.9 and 1.04 — close enough to look right, far enough to be wrong. That is precisely why they are locked in a table rather than remembered.</a:t>
            </a:r>
            <a:endParaRPr lang="en-US" sz="1150" dirty="0"/>
          </a:p>
        </p:txBody>
      </p:sp>
      <p:sp>
        <p:nvSpPr>
          <p:cNvPr id="14" name="Text 11"/>
          <p:cNvSpPr/>
          <p:nvPr/>
        </p:nvSpPr>
        <p:spPr>
          <a:xfrm>
            <a:off x="502920" y="6327648"/>
            <a:ext cx="11155680" cy="320040"/>
          </a:xfrm>
          <a:prstGeom prst="rect">
            <a:avLst/>
          </a:prstGeom>
          <a:noFill/>
          <a:ln/>
        </p:spPr>
        <p:txBody>
          <a:bodyPr wrap="square" lIns="0" tIns="0" rIns="0" bIns="0" rtlCol="0" anchor="ctr"/>
          <a:lstStyle/>
          <a:p>
            <a:pPr indent="0" marL="0">
              <a:buNone/>
            </a:pPr>
            <a:r>
              <a:rPr lang="en-US" sz="850" dirty="0">
                <a:solidFill>
                  <a:srgbClr val="6E8085"/>
                </a:solidFill>
                <a:latin typeface="Calibri" pitchFamily="34" charset="0"/>
                <a:ea typeface="Calibri" pitchFamily="34" charset="-122"/>
                <a:cs typeface="Calibri" pitchFamily="34" charset="-120"/>
              </a:rPr>
              <a:t>Sources: EPA GHG Emission Factors Hub; NAESB and industry trade conventions; programme locked conventions table. 1 MMBtu = 1.055055853 GJ.</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2026-07-31T01:34:06Z</dcterms:created>
  <dcterms:modified xsi:type="dcterms:W3CDTF">2026-07-31T01:34:06Z</dcterms:modified>
</cp:coreProperties>
</file>